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xls" ContentType="application/vnd.ms-exce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Default Extension="xlsx" ContentType="application/vnd.openxmlformats-officedocument.spreadsheetml.sheet"/>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Default Extension="gif" ContentType="image/gif"/>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4" r:id="rId1"/>
  </p:sldMasterIdLst>
  <p:notesMasterIdLst>
    <p:notesMasterId r:id="rId59"/>
  </p:notesMasterIdLst>
  <p:sldIdLst>
    <p:sldId id="256" r:id="rId2"/>
    <p:sldId id="257" r:id="rId3"/>
    <p:sldId id="258" r:id="rId4"/>
    <p:sldId id="260" r:id="rId5"/>
    <p:sldId id="259"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6" r:id="rId19"/>
    <p:sldId id="273" r:id="rId20"/>
    <p:sldId id="274" r:id="rId21"/>
    <p:sldId id="307" r:id="rId22"/>
    <p:sldId id="277" r:id="rId23"/>
    <p:sldId id="275" r:id="rId24"/>
    <p:sldId id="278" r:id="rId25"/>
    <p:sldId id="279" r:id="rId26"/>
    <p:sldId id="280" r:id="rId27"/>
    <p:sldId id="281" r:id="rId28"/>
    <p:sldId id="310" r:id="rId29"/>
    <p:sldId id="309" r:id="rId30"/>
    <p:sldId id="311" r:id="rId31"/>
    <p:sldId id="312" r:id="rId32"/>
    <p:sldId id="286" r:id="rId33"/>
    <p:sldId id="282" r:id="rId34"/>
    <p:sldId id="283" r:id="rId35"/>
    <p:sldId id="284" r:id="rId36"/>
    <p:sldId id="285" r:id="rId37"/>
    <p:sldId id="288" r:id="rId38"/>
    <p:sldId id="287"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2" r:id="rId52"/>
    <p:sldId id="301" r:id="rId53"/>
    <p:sldId id="303" r:id="rId54"/>
    <p:sldId id="304" r:id="rId55"/>
    <p:sldId id="306" r:id="rId56"/>
    <p:sldId id="305" r:id="rId57"/>
    <p:sldId id="308" r:id="rId5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2637" autoAdjust="0"/>
    <p:restoredTop sz="90108" autoAdjust="0"/>
  </p:normalViewPr>
  <p:slideViewPr>
    <p:cSldViewPr>
      <p:cViewPr varScale="1">
        <p:scale>
          <a:sx n="88" d="100"/>
          <a:sy n="88" d="100"/>
        </p:scale>
        <p:origin x="-774"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_____Microsoft_Office_Excel1.xlsx"/></Relationships>
</file>

<file path=ppt/charts/chart1.xml><?xml version="1.0" encoding="utf-8"?>
<c:chartSpace xmlns:c="http://schemas.openxmlformats.org/drawingml/2006/chart" xmlns:a="http://schemas.openxmlformats.org/drawingml/2006/main" xmlns:r="http://schemas.openxmlformats.org/officeDocument/2006/relationships">
  <c:lang val="ru-RU"/>
  <c:style val="3"/>
  <c:chart>
    <c:title>
      <c:layout/>
    </c:title>
    <c:plotArea>
      <c:layout/>
      <c:barChart>
        <c:barDir val="col"/>
        <c:grouping val="stacked"/>
        <c:ser>
          <c:idx val="0"/>
          <c:order val="0"/>
          <c:tx>
            <c:strRef>
              <c:f>Лист1!$B$1</c:f>
              <c:strCache>
                <c:ptCount val="1"/>
                <c:pt idx="0">
                  <c:v>Число взрослых, инфицированных ВИЧ/СПИДом</c:v>
                </c:pt>
              </c:strCache>
            </c:strRef>
          </c:tx>
          <c:cat>
            <c:strRef>
              <c:f>Лист1!$A$2:$A$5</c:f>
              <c:strCache>
                <c:ptCount val="2"/>
                <c:pt idx="0">
                  <c:v>1991 год</c:v>
                </c:pt>
                <c:pt idx="1">
                  <c:v>2009 год</c:v>
                </c:pt>
              </c:strCache>
            </c:strRef>
          </c:cat>
          <c:val>
            <c:numRef>
              <c:f>Лист1!$B$2:$B$5</c:f>
              <c:numCache>
                <c:formatCode>General</c:formatCode>
                <c:ptCount val="4"/>
                <c:pt idx="0">
                  <c:v>15</c:v>
                </c:pt>
                <c:pt idx="1">
                  <c:v>4</c:v>
                </c:pt>
              </c:numCache>
            </c:numRef>
          </c:val>
        </c:ser>
        <c:overlap val="100"/>
        <c:axId val="51421568"/>
        <c:axId val="65572864"/>
      </c:barChart>
      <c:catAx>
        <c:axId val="51421568"/>
        <c:scaling>
          <c:orientation val="minMax"/>
        </c:scaling>
        <c:axPos val="b"/>
        <c:tickLblPos val="nextTo"/>
        <c:crossAx val="65572864"/>
        <c:crosses val="autoZero"/>
        <c:auto val="1"/>
        <c:lblAlgn val="ctr"/>
        <c:lblOffset val="100"/>
      </c:catAx>
      <c:valAx>
        <c:axId val="65572864"/>
        <c:scaling>
          <c:orientation val="minMax"/>
        </c:scaling>
        <c:delete val="1"/>
        <c:axPos val="l"/>
        <c:majorGridlines/>
        <c:numFmt formatCode="General" sourceLinked="1"/>
        <c:tickLblPos val="none"/>
        <c:crossAx val="51421568"/>
        <c:crosses val="autoZero"/>
        <c:crossBetween val="between"/>
      </c:valAx>
    </c:plotArea>
    <c:legend>
      <c:legendPos val="r"/>
      <c:layout/>
    </c:legend>
    <c:plotVisOnly val="1"/>
  </c:chart>
  <c:txPr>
    <a:bodyPr/>
    <a:lstStyle/>
    <a:p>
      <a:pPr>
        <a:defRPr sz="1800"/>
      </a:pPr>
      <a:endParaRPr lang="ru-RU"/>
    </a:p>
  </c:txPr>
  <c:externalData r:id="rId1"/>
</c:chartSpace>
</file>

<file path=ppt/drawings/_rels/vmlDrawing1.v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27.emf"/><Relationship Id="rId4" Type="http://schemas.openxmlformats.org/officeDocument/2006/relationships/image" Target="../media/image30.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image" Target="../media/image4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9F89DBD-78C8-4D70-8157-9CD3997F62B2}" type="datetimeFigureOut">
              <a:rPr lang="ru-RU" smtClean="0"/>
              <a:pPr/>
              <a:t>15.11.2010</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27583AB-1066-4D66-8F73-B9B81E58BD9D}"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08436480-453B-4A38-9D35-6C10C8C36F76}" type="slidenum">
              <a:rPr lang="ru-RU" smtClean="0"/>
              <a:pPr/>
              <a:t>14</a:t>
            </a:fld>
            <a:endParaRPr lang="ru-RU" smtClean="0"/>
          </a:p>
        </p:txBody>
      </p:sp>
      <p:sp>
        <p:nvSpPr>
          <p:cNvPr id="61443" name="Rectangle 2"/>
          <p:cNvSpPr>
            <a:spLocks noGrp="1" noRot="1" noChangeAspect="1" noChangeArrowheads="1" noTextEdit="1"/>
          </p:cNvSpPr>
          <p:nvPr>
            <p:ph type="sldImg"/>
          </p:nvPr>
        </p:nvSpPr>
        <p:spPr>
          <a:solidFill>
            <a:srgbClr val="FFFFFF"/>
          </a:solidFill>
          <a:ln/>
        </p:spPr>
      </p:sp>
      <p:sp>
        <p:nvSpPr>
          <p:cNvPr id="61444"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lnSpc>
                <a:spcPct val="80000"/>
              </a:lnSpc>
            </a:pPr>
            <a:r>
              <a:rPr lang="en-US" sz="800" b="1" u="sng" smtClean="0">
                <a:latin typeface="Comic Sans MS" pitchFamily="66" charset="0"/>
              </a:rPr>
              <a:t>Notes on Europe</a:t>
            </a:r>
            <a:r>
              <a:rPr lang="en-US" sz="800" b="1" smtClean="0">
                <a:latin typeface="Comic Sans MS" pitchFamily="66" charset="0"/>
              </a:rPr>
              <a:t> </a:t>
            </a:r>
          </a:p>
          <a:p>
            <a:pPr eaLnBrk="1" hangingPunct="1">
              <a:lnSpc>
                <a:spcPct val="80000"/>
              </a:lnSpc>
            </a:pPr>
            <a:endParaRPr lang="en-US" sz="800" b="1" smtClean="0">
              <a:latin typeface="Comic Sans MS" pitchFamily="66" charset="0"/>
            </a:endParaRPr>
          </a:p>
          <a:p>
            <a:pPr eaLnBrk="1" hangingPunct="1">
              <a:lnSpc>
                <a:spcPct val="80000"/>
              </a:lnSpc>
            </a:pPr>
            <a:r>
              <a:rPr lang="en-US" sz="800" b="1" smtClean="0"/>
              <a:t>                                                                                                  Population</a:t>
            </a:r>
          </a:p>
          <a:p>
            <a:pPr eaLnBrk="1" hangingPunct="1">
              <a:lnSpc>
                <a:spcPct val="80000"/>
              </a:lnSpc>
            </a:pPr>
            <a:r>
              <a:rPr lang="en-US" sz="800" b="1" smtClean="0"/>
              <a:t>                                                                           Land Area          Density</a:t>
            </a:r>
          </a:p>
          <a:p>
            <a:pPr eaLnBrk="1" hangingPunct="1">
              <a:lnSpc>
                <a:spcPct val="80000"/>
              </a:lnSpc>
            </a:pPr>
            <a:r>
              <a:rPr lang="en-US" sz="800" b="1" smtClean="0"/>
              <a:t> Continent and Region          Jan 1, 2007             (Square       (Persons/sq.</a:t>
            </a:r>
          </a:p>
          <a:p>
            <a:pPr eaLnBrk="1" hangingPunct="1">
              <a:lnSpc>
                <a:spcPct val="80000"/>
              </a:lnSpc>
            </a:pPr>
            <a:r>
              <a:rPr lang="en-US" sz="800" b="1" u="sng" smtClean="0"/>
              <a:t>and Number of Countries</a:t>
            </a:r>
            <a:r>
              <a:rPr lang="en-US" sz="800" b="1" smtClean="0"/>
              <a:t>       </a:t>
            </a:r>
            <a:r>
              <a:rPr lang="en-US" sz="800" b="1" u="sng" smtClean="0"/>
              <a:t>Population</a:t>
            </a:r>
            <a:r>
              <a:rPr lang="en-US" sz="800" b="1" smtClean="0"/>
              <a:t>            </a:t>
            </a:r>
            <a:r>
              <a:rPr lang="en-US" sz="800" b="1" u="sng" smtClean="0"/>
              <a:t>kilometers</a:t>
            </a:r>
            <a:r>
              <a:rPr lang="en-US" sz="800" b="1" smtClean="0"/>
              <a:t>)      </a:t>
            </a:r>
            <a:r>
              <a:rPr lang="en-US" sz="800" b="1" u="sng" smtClean="0"/>
              <a:t>kilometer</a:t>
            </a:r>
            <a:r>
              <a:rPr lang="en-US" sz="800" b="1" smtClean="0"/>
              <a:t>)</a:t>
            </a:r>
          </a:p>
          <a:p>
            <a:pPr eaLnBrk="1" hangingPunct="1">
              <a:lnSpc>
                <a:spcPct val="80000"/>
              </a:lnSpc>
            </a:pPr>
            <a:endParaRPr lang="en-US" sz="800" b="1" smtClean="0"/>
          </a:p>
          <a:p>
            <a:pPr eaLnBrk="1" hangingPunct="1">
              <a:lnSpc>
                <a:spcPct val="80000"/>
              </a:lnSpc>
            </a:pPr>
            <a:r>
              <a:rPr lang="en-US" sz="800" b="1" smtClean="0"/>
              <a:t>Northern Europe (10)           95,745,169            1,744,547                55</a:t>
            </a:r>
          </a:p>
          <a:p>
            <a:pPr eaLnBrk="1" hangingPunct="1">
              <a:lnSpc>
                <a:spcPct val="80000"/>
              </a:lnSpc>
            </a:pPr>
            <a:r>
              <a:rPr lang="en-US" sz="800" b="1" smtClean="0"/>
              <a:t>Western Europe (7)            169,695,691            1,067,621              159</a:t>
            </a:r>
          </a:p>
          <a:p>
            <a:pPr eaLnBrk="1" hangingPunct="1">
              <a:lnSpc>
                <a:spcPct val="80000"/>
              </a:lnSpc>
            </a:pPr>
            <a:r>
              <a:rPr lang="en-US" sz="800" b="1" smtClean="0"/>
              <a:t>Eastern Europe (10)           293,385,385          18,802,455                16</a:t>
            </a:r>
          </a:p>
          <a:p>
            <a:pPr eaLnBrk="1" hangingPunct="1">
              <a:lnSpc>
                <a:spcPct val="80000"/>
              </a:lnSpc>
            </a:pPr>
            <a:r>
              <a:rPr lang="en-US" sz="800" b="1" smtClean="0"/>
              <a:t>Southern Europe (12)         149,303,614            1,301,541              115</a:t>
            </a:r>
          </a:p>
          <a:p>
            <a:pPr eaLnBrk="1" hangingPunct="1">
              <a:lnSpc>
                <a:spcPct val="80000"/>
              </a:lnSpc>
            </a:pPr>
            <a:r>
              <a:rPr lang="en-US" sz="800" b="1" smtClean="0"/>
              <a:t>                                             -------------          ------------              ----</a:t>
            </a:r>
          </a:p>
          <a:p>
            <a:pPr eaLnBrk="1" hangingPunct="1">
              <a:lnSpc>
                <a:spcPct val="80000"/>
              </a:lnSpc>
            </a:pPr>
            <a:r>
              <a:rPr lang="en-US" sz="800" b="1" smtClean="0"/>
              <a:t>  EUROPE (39)                      708,129,859           22,916,164               31</a:t>
            </a:r>
          </a:p>
          <a:p>
            <a:pPr eaLnBrk="1" hangingPunct="1">
              <a:lnSpc>
                <a:spcPct val="80000"/>
              </a:lnSpc>
            </a:pPr>
            <a:r>
              <a:rPr lang="en-US" sz="1000" b="1" smtClean="0">
                <a:latin typeface="Comic Sans MS" pitchFamily="66" charset="0"/>
              </a:rPr>
              <a:t>-----------------------------------------------------------------------------------</a:t>
            </a:r>
          </a:p>
          <a:p>
            <a:pPr eaLnBrk="1" hangingPunct="1">
              <a:lnSpc>
                <a:spcPct val="80000"/>
              </a:lnSpc>
            </a:pPr>
            <a:r>
              <a:rPr lang="en-US" sz="800" smtClean="0"/>
              <a:t>                                                </a:t>
            </a:r>
            <a:r>
              <a:rPr lang="en-US" sz="800" b="1" smtClean="0"/>
              <a:t>Total Fertility               Change         Population</a:t>
            </a:r>
          </a:p>
          <a:p>
            <a:pPr eaLnBrk="1" hangingPunct="1">
              <a:lnSpc>
                <a:spcPct val="80000"/>
              </a:lnSpc>
            </a:pPr>
            <a:r>
              <a:rPr lang="en-US" sz="800" b="1" smtClean="0"/>
              <a:t>                                                    Rate (TFR)                 in TFR,            Growth</a:t>
            </a:r>
          </a:p>
          <a:p>
            <a:pPr eaLnBrk="1" hangingPunct="1">
              <a:lnSpc>
                <a:spcPct val="80000"/>
              </a:lnSpc>
            </a:pPr>
            <a:r>
              <a:rPr lang="en-US" sz="800" b="1" smtClean="0"/>
              <a:t> Continent and Region           (</a:t>
            </a:r>
            <a:r>
              <a:rPr lang="en-US" sz="800" b="1" u="sng" smtClean="0"/>
              <a:t>Children/Woman</a:t>
            </a:r>
            <a:r>
              <a:rPr lang="en-US" sz="800" b="1" smtClean="0"/>
              <a:t>)     1965-2007            Rate</a:t>
            </a:r>
          </a:p>
          <a:p>
            <a:pPr eaLnBrk="1" hangingPunct="1">
              <a:lnSpc>
                <a:spcPct val="80000"/>
              </a:lnSpc>
            </a:pPr>
            <a:r>
              <a:rPr lang="en-US" sz="800" b="1" u="sng" smtClean="0"/>
              <a:t>and Number of Countries</a:t>
            </a:r>
            <a:r>
              <a:rPr lang="en-US" sz="800" b="1" smtClean="0"/>
              <a:t>      </a:t>
            </a:r>
            <a:r>
              <a:rPr lang="en-US" sz="800" b="1" u="sng" smtClean="0"/>
              <a:t>1965</a:t>
            </a:r>
            <a:r>
              <a:rPr lang="en-US" sz="800" b="1" smtClean="0"/>
              <a:t>    </a:t>
            </a:r>
            <a:r>
              <a:rPr lang="en-US" sz="800" b="1" u="sng" smtClean="0"/>
              <a:t>2007</a:t>
            </a:r>
            <a:r>
              <a:rPr lang="en-US" sz="800" b="1" smtClean="0"/>
              <a:t>    </a:t>
            </a:r>
            <a:r>
              <a:rPr lang="en-US" sz="800" b="1" u="sng" smtClean="0"/>
              <a:t>2025</a:t>
            </a:r>
            <a:r>
              <a:rPr lang="en-US" sz="800" b="1" smtClean="0"/>
              <a:t>     (</a:t>
            </a:r>
            <a:r>
              <a:rPr lang="en-US" sz="800" b="1" u="sng" smtClean="0"/>
              <a:t>Percent</a:t>
            </a:r>
            <a:r>
              <a:rPr lang="en-US" sz="800" b="1" smtClean="0"/>
              <a:t>)         (</a:t>
            </a:r>
            <a:r>
              <a:rPr lang="en-US" sz="800" b="1" u="sng" smtClean="0"/>
              <a:t>%/year</a:t>
            </a:r>
            <a:r>
              <a:rPr lang="en-US" sz="800" b="1" smtClean="0"/>
              <a:t>)</a:t>
            </a:r>
          </a:p>
          <a:p>
            <a:pPr eaLnBrk="1" hangingPunct="1">
              <a:lnSpc>
                <a:spcPct val="80000"/>
              </a:lnSpc>
            </a:pPr>
            <a:endParaRPr lang="en-US" sz="800" b="1" smtClean="0"/>
          </a:p>
          <a:p>
            <a:pPr eaLnBrk="1" hangingPunct="1">
              <a:lnSpc>
                <a:spcPct val="80000"/>
              </a:lnSpc>
            </a:pPr>
            <a:r>
              <a:rPr lang="en-US" sz="800" b="1" smtClean="0"/>
              <a:t>Northern Europe (10)             2.5       1.4       1.3          -43%                 0.1</a:t>
            </a:r>
          </a:p>
          <a:p>
            <a:pPr eaLnBrk="1" hangingPunct="1">
              <a:lnSpc>
                <a:spcPct val="80000"/>
              </a:lnSpc>
            </a:pPr>
            <a:r>
              <a:rPr lang="en-US" sz="800" b="1" smtClean="0"/>
              <a:t>Western Europe (7)               2.4        1.3       1.2         -46%                 0.0</a:t>
            </a:r>
          </a:p>
          <a:p>
            <a:pPr eaLnBrk="1" hangingPunct="1">
              <a:lnSpc>
                <a:spcPct val="80000"/>
              </a:lnSpc>
            </a:pPr>
            <a:r>
              <a:rPr lang="en-US" sz="800" b="1" smtClean="0"/>
              <a:t>Eastern Europe (10)               2.1       1.1       1.1         -51%                -0.7</a:t>
            </a:r>
          </a:p>
          <a:p>
            <a:pPr eaLnBrk="1" hangingPunct="1">
              <a:lnSpc>
                <a:spcPct val="80000"/>
              </a:lnSpc>
            </a:pPr>
            <a:r>
              <a:rPr lang="en-US" sz="800" b="1" smtClean="0"/>
              <a:t>Southern Europe (12)            2.7        1.1       1.1         -57%                 0.0</a:t>
            </a:r>
          </a:p>
          <a:p>
            <a:pPr eaLnBrk="1" hangingPunct="1">
              <a:lnSpc>
                <a:spcPct val="80000"/>
              </a:lnSpc>
            </a:pPr>
            <a:r>
              <a:rPr lang="en-US" sz="800" b="1" smtClean="0"/>
              <a:t>                                               ---         ---       ---          ------                 ---</a:t>
            </a:r>
          </a:p>
          <a:p>
            <a:pPr eaLnBrk="1" hangingPunct="1">
              <a:lnSpc>
                <a:spcPct val="80000"/>
              </a:lnSpc>
            </a:pPr>
            <a:r>
              <a:rPr lang="en-US" sz="800" b="1" smtClean="0"/>
              <a:t>  EUROPE (39)                         2.4        1.2       1.2         -50%                -0.3</a:t>
            </a:r>
            <a:endParaRPr lang="en-US" sz="800" b="1" smtClean="0">
              <a:latin typeface="Comic Sans MS" pitchFamily="66" charset="0"/>
            </a:endParaRPr>
          </a:p>
          <a:p>
            <a:pPr eaLnBrk="1" hangingPunct="1">
              <a:lnSpc>
                <a:spcPct val="80000"/>
              </a:lnSpc>
            </a:pPr>
            <a:endParaRPr lang="en-US" sz="800" b="1" smtClean="0">
              <a:latin typeface="Comic Sans MS" pitchFamily="66" charset="0"/>
            </a:endParaRPr>
          </a:p>
          <a:p>
            <a:pPr eaLnBrk="1" hangingPunct="1">
              <a:lnSpc>
                <a:spcPct val="80000"/>
              </a:lnSpc>
              <a:buFontTx/>
              <a:buChar char="•"/>
            </a:pPr>
            <a:r>
              <a:rPr lang="en-US" sz="800" b="1" smtClean="0">
                <a:latin typeface="Comic Sans MS" pitchFamily="66" charset="0"/>
              </a:rPr>
              <a:t>Europe had 39 nations with a total population of 708 million as of the beginning of 2007, for an average density of 31 people per square kilometer, about two-thirds of the world average. </a:t>
            </a:r>
          </a:p>
          <a:p>
            <a:pPr eaLnBrk="1" hangingPunct="1">
              <a:lnSpc>
                <a:spcPct val="80000"/>
              </a:lnSpc>
              <a:buFontTx/>
              <a:buChar char="•"/>
            </a:pPr>
            <a:r>
              <a:rPr lang="en-US" sz="800" b="1" smtClean="0">
                <a:latin typeface="Comic Sans MS" pitchFamily="66" charset="0"/>
              </a:rPr>
              <a:t>The TFR of this region has plunged from an already-low 2.4 in 1965 to a disastrous 1.2 in 2007, by far the lowest of any continental TFR.</a:t>
            </a:r>
          </a:p>
          <a:p>
            <a:pPr eaLnBrk="1" hangingPunct="1">
              <a:lnSpc>
                <a:spcPct val="80000"/>
              </a:lnSpc>
              <a:buFontTx/>
              <a:buChar char="•"/>
            </a:pPr>
            <a:r>
              <a:rPr lang="en-US" sz="800" b="1" smtClean="0">
                <a:latin typeface="Comic Sans MS" pitchFamily="66" charset="0"/>
              </a:rPr>
              <a:t>There are currently eighteen countries in the world whose population is actually declining. Fifteen of these are in Europe.</a:t>
            </a:r>
          </a:p>
          <a:p>
            <a:pPr eaLnBrk="1" hangingPunct="1">
              <a:lnSpc>
                <a:spcPct val="80000"/>
              </a:lnSpc>
              <a:buFontTx/>
              <a:buChar char="•"/>
            </a:pPr>
            <a:r>
              <a:rPr lang="en-US" sz="800" b="1" smtClean="0">
                <a:latin typeface="Comic Sans MS" pitchFamily="66" charset="0"/>
              </a:rPr>
              <a:t>Of the 39 nations in Europe, only one (Ireland) has a pro-life law.  Two (Spain and Poland) have exceptions.  The other 36 have abortion on demand, almost all paid for by the state.</a:t>
            </a:r>
          </a:p>
          <a:p>
            <a:pPr eaLnBrk="1" hangingPunct="1">
              <a:lnSpc>
                <a:spcPct val="80000"/>
              </a:lnSpc>
              <a:buFontTx/>
              <a:buChar char="•"/>
            </a:pPr>
            <a:r>
              <a:rPr lang="en-US" sz="800" b="1" smtClean="0">
                <a:latin typeface="Comic Sans MS" pitchFamily="66" charset="0"/>
              </a:rPr>
              <a:t>No woman in Europe has to travel more than 125 miles to get an abortion.</a:t>
            </a:r>
          </a:p>
          <a:p>
            <a:pPr eaLnBrk="1" hangingPunct="1">
              <a:lnSpc>
                <a:spcPct val="80000"/>
              </a:lnSpc>
              <a:buFontTx/>
              <a:buChar char="•"/>
            </a:pPr>
            <a:r>
              <a:rPr lang="en-US" sz="800" b="1" smtClean="0">
                <a:latin typeface="Comic Sans MS" pitchFamily="66" charset="0"/>
              </a:rPr>
              <a:t>If you put a fence around Europe, the population would immediately begin to plunge steeply.  If you projected the population trend (which is unrealistic but revealing), the last European child would be born in 2148 and the last European would die in about 2225.</a:t>
            </a:r>
          </a:p>
          <a:p>
            <a:pPr eaLnBrk="1" hangingPunct="1">
              <a:lnSpc>
                <a:spcPct val="80000"/>
              </a:lnSpc>
              <a:buFontTx/>
              <a:buChar char="•"/>
            </a:pPr>
            <a:r>
              <a:rPr lang="en-US" sz="800" b="1" smtClean="0">
                <a:latin typeface="Comic Sans MS" pitchFamily="66" charset="0"/>
              </a:rPr>
              <a:t>Even with immigration, the European population already peaked at about 728 million in 1997.  According to the United Nations Population Information Network at http://www.un.org/popin, Europe is now losing 1.6 million people per year.  It will lose almost one-fourth of its population in the next forty years, causing disastrous economic problems.</a:t>
            </a:r>
          </a:p>
          <a:p>
            <a:pPr eaLnBrk="1" hangingPunct="1">
              <a:lnSpc>
                <a:spcPct val="80000"/>
              </a:lnSpc>
              <a:buFontTx/>
              <a:buChar char="•"/>
            </a:pPr>
            <a:r>
              <a:rPr lang="en-US" sz="800" b="1" smtClean="0">
                <a:latin typeface="Comic Sans MS" pitchFamily="66" charset="0"/>
              </a:rPr>
              <a:t>The percentage of Europeans aged over 60 is 22% in 2007 and will be 35% in 2050.  By comparison, 5% of Africans are aged 60 now, and only 12% will be aged 60 in the year 2050.</a:t>
            </a:r>
          </a:p>
          <a:p>
            <a:pPr eaLnBrk="1" hangingPunct="1">
              <a:lnSpc>
                <a:spcPct val="80000"/>
              </a:lnSpc>
              <a:buFontTx/>
              <a:buChar char="•"/>
            </a:pPr>
            <a:r>
              <a:rPr lang="en-US" sz="800" b="1" smtClean="0">
                <a:latin typeface="Comic Sans MS" pitchFamily="66" charset="0"/>
              </a:rPr>
              <a:t>The European support ratio (workers:retirees) is 5:1 now, and will be only 2:1 in 2050.  By comparison, Africa's support ratios are 17:1 now, and will be 8:1 in 2050.  This will lead inevitably to a much higher retirement age, less health care for more money, and a massive push for euthanasia in Europe.</a:t>
            </a:r>
          </a:p>
          <a:p>
            <a:pPr eaLnBrk="1" hangingPunct="1">
              <a:lnSpc>
                <a:spcPct val="80000"/>
              </a:lnSpc>
              <a:buFontTx/>
              <a:buChar char="•"/>
            </a:pPr>
            <a:r>
              <a:rPr lang="en-US" sz="800" b="1" smtClean="0">
                <a:latin typeface="Comic Sans MS" pitchFamily="66" charset="0"/>
              </a:rPr>
              <a:t>Some countries are trying hard to reverse the trend. Czechoslovakia has billboards urging more babies, France has a new motto:  "France needs babies!;" the German state of Brandenburg offers a $600 `baby bounty' after telling people for 40 years it costs $300,000 to raise one.  None of it is having the slightest effect.</a:t>
            </a:r>
          </a:p>
          <a:p>
            <a:pPr eaLnBrk="1" hangingPunct="1">
              <a:lnSpc>
                <a:spcPct val="80000"/>
              </a:lnSpc>
              <a:buFontTx/>
              <a:buChar char="•"/>
            </a:pPr>
            <a:r>
              <a:rPr lang="en-US" sz="800" b="1" smtClean="0">
                <a:latin typeface="Comic Sans MS" pitchFamily="66" charset="0"/>
              </a:rPr>
              <a:t>Ireland is lost; more than 5,000 women and girls travel to Great Britain to kill their children every year, and, for the first time, Ireland's TFR is below replacement at 1.9, projected to decrease to 1.3 by 2025.</a:t>
            </a:r>
          </a:p>
          <a:p>
            <a:pPr eaLnBrk="1" hangingPunct="1">
              <a:lnSpc>
                <a:spcPct val="80000"/>
              </a:lnSpc>
              <a:buFontTx/>
              <a:buChar char="•"/>
            </a:pPr>
            <a:r>
              <a:rPr lang="en-US" sz="800" b="1" smtClean="0">
                <a:latin typeface="Comic Sans MS" pitchFamily="66" charset="0"/>
              </a:rPr>
              <a:t>The Russian Federation peaked in population in 1990 at 148 million and is now losing 1 million people annually.</a:t>
            </a:r>
          </a:p>
          <a:p>
            <a:pPr eaLnBrk="1" hangingPunct="1">
              <a:lnSpc>
                <a:spcPct val="80000"/>
              </a:lnSpc>
              <a:buFontTx/>
              <a:buChar char="•"/>
            </a:pPr>
            <a:r>
              <a:rPr lang="en-US" sz="800" b="1" smtClean="0">
                <a:latin typeface="Comic Sans MS" pitchFamily="66" charset="0"/>
              </a:rPr>
              <a:t>A boy baby born today in the Russian Federation can expect to live only about 60 years.</a:t>
            </a:r>
          </a:p>
          <a:p>
            <a:pPr eaLnBrk="1" hangingPunct="1">
              <a:lnSpc>
                <a:spcPct val="80000"/>
              </a:lnSpc>
              <a:buFontTx/>
              <a:buChar char="•"/>
            </a:pPr>
            <a:endParaRPr lang="en-US" sz="800" b="1" smtClean="0">
              <a:latin typeface="Comic Sans MS" pitchFamily="66" charset="0"/>
            </a:endParaRPr>
          </a:p>
          <a:p>
            <a:pPr eaLnBrk="1" hangingPunct="1">
              <a:lnSpc>
                <a:spcPct val="80000"/>
              </a:lnSpc>
            </a:pPr>
            <a:r>
              <a:rPr lang="en-US" sz="1000" b="1" u="sng" smtClean="0">
                <a:latin typeface="Comic Sans MS" pitchFamily="66" charset="0"/>
              </a:rPr>
              <a:t>Source</a:t>
            </a:r>
            <a:r>
              <a:rPr lang="en-US" sz="1000" b="1" smtClean="0">
                <a:latin typeface="Comic Sans MS" pitchFamily="66" charset="0"/>
              </a:rPr>
              <a:t>: </a:t>
            </a:r>
            <a:r>
              <a:rPr lang="en-US" sz="800" b="1" smtClean="0"/>
              <a:t>United Nations Population Division, Department of Economic and Social Affairs.  </a:t>
            </a:r>
            <a:r>
              <a:rPr lang="en-US" sz="800" i="1" smtClean="0"/>
              <a:t>Abortion Policies:  A Global Review</a:t>
            </a:r>
            <a:r>
              <a:rPr lang="en-US" sz="800" b="1" smtClean="0"/>
              <a:t>, at http://www.un.org/esa/population/publications/abortion/profiles.htm.</a:t>
            </a:r>
          </a:p>
          <a:p>
            <a:pPr eaLnBrk="1" hangingPunct="1">
              <a:lnSpc>
                <a:spcPct val="80000"/>
              </a:lnSpc>
              <a:buFontTx/>
              <a:buChar char="•"/>
            </a:pPr>
            <a:endParaRPr lang="en-US" sz="800" b="1" smtClean="0">
              <a:latin typeface="Comic Sans MS" pitchFamily="66" charset="0"/>
            </a:endParaRPr>
          </a:p>
          <a:p>
            <a:pPr eaLnBrk="1" hangingPunct="1">
              <a:lnSpc>
                <a:spcPct val="80000"/>
              </a:lnSpc>
            </a:pPr>
            <a:endParaRPr lang="en-US" sz="800" b="1" smtClean="0">
              <a:latin typeface="Comic Sans MS" pitchFamily="66"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E65FDE84-50AB-49FD-BCAC-90391009878E}" type="slidenum">
              <a:rPr lang="ru-RU" smtClean="0"/>
              <a:pPr/>
              <a:t>19</a:t>
            </a:fld>
            <a:endParaRPr lang="ru-RU" smtClean="0"/>
          </a:p>
        </p:txBody>
      </p:sp>
      <p:sp>
        <p:nvSpPr>
          <p:cNvPr id="62467" name="Rectangle 2"/>
          <p:cNvSpPr>
            <a:spLocks noGrp="1" noRot="1" noChangeAspect="1" noChangeArrowheads="1" noTextEdit="1"/>
          </p:cNvSpPr>
          <p:nvPr>
            <p:ph type="sldImg"/>
          </p:nvPr>
        </p:nvSpPr>
        <p:spPr>
          <a:solidFill>
            <a:srgbClr val="FFFFFF"/>
          </a:solidFill>
          <a:ln/>
        </p:spPr>
      </p:sp>
      <p:sp>
        <p:nvSpPr>
          <p:cNvPr id="6246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ru-RU"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BCB014E9-E8F8-49EA-92F9-E37FE29D10FD}" type="slidenum">
              <a:rPr lang="ru-RU" smtClean="0"/>
              <a:pPr/>
              <a:t>20</a:t>
            </a:fld>
            <a:endParaRPr lang="ru-RU" smtClean="0"/>
          </a:p>
        </p:txBody>
      </p:sp>
      <p:sp>
        <p:nvSpPr>
          <p:cNvPr id="63491" name="Образ слайда 1"/>
          <p:cNvSpPr>
            <a:spLocks noGrp="1" noRot="1" noChangeAspect="1" noTextEdit="1"/>
          </p:cNvSpPr>
          <p:nvPr>
            <p:ph type="sldImg"/>
          </p:nvPr>
        </p:nvSpPr>
        <p:spPr>
          <a:solidFill>
            <a:srgbClr val="FFFFFF"/>
          </a:solidFill>
          <a:ln/>
        </p:spPr>
      </p:sp>
      <p:sp>
        <p:nvSpPr>
          <p:cNvPr id="63492" name="Заметки 2"/>
          <p:cNvSpPr>
            <a:spLocks noGrp="1"/>
          </p:cNvSpPr>
          <p:nvPr>
            <p:ph type="body" idx="1"/>
          </p:nvPr>
        </p:nvSpPr>
        <p:spPr>
          <a:xfrm>
            <a:off x="685800" y="4343400"/>
            <a:ext cx="5486400" cy="4114800"/>
          </a:xfrm>
          <a:solidFill>
            <a:srgbClr val="FFFFFF"/>
          </a:solidFill>
          <a:ln>
            <a:solidFill>
              <a:srgbClr val="000000"/>
            </a:solidFill>
          </a:ln>
        </p:spPr>
        <p:txBody>
          <a:bodyPr/>
          <a:lstStyle/>
          <a:p>
            <a:pPr eaLnBrk="1" hangingPunct="1">
              <a:spcBef>
                <a:spcPct val="0"/>
              </a:spcBef>
            </a:pPr>
            <a:r>
              <a:rPr lang="ru-RU" smtClean="0"/>
              <a:t>Увеличение количества рождения 3х и 4х детей в семьях. 2004г.- 9,9%,  2005 год-10,4%,  2006г.- 10,6%,  2007г.- 11,3%. 2007год-год ребенка.</a:t>
            </a:r>
            <a:r>
              <a:rPr lang="ru-RU" b="1" smtClean="0"/>
              <a:t> Плюсы многодетности</a:t>
            </a:r>
            <a:endParaRPr lang="ru-RU" smtClean="0"/>
          </a:p>
          <a:p>
            <a:pPr eaLnBrk="1" hangingPunct="1">
              <a:spcBef>
                <a:spcPct val="0"/>
              </a:spcBef>
            </a:pPr>
            <a:r>
              <a:rPr lang="ru-RU" smtClean="0"/>
              <a:t>Среднедетные и многодетные семьи более устойчивы, здесь меньше опасность воспитать эгоистов. Дети более активно учатся человеческому общению, более активно с ранних лет приобщаются к труду. Несмотря на значительные успехи в нашей стране в деле снижения детской смертности, тем не менее ещё относительно велика доля родителей, которые переживают своих детей. Вероятность остаться в старости без детей у малодетных родителей существенно выше, и это является немаловажным доводом в пользу наличия в семье 3—4 детей.</a:t>
            </a:r>
          </a:p>
          <a:p>
            <a:pPr eaLnBrk="1" hangingPunct="1">
              <a:spcBef>
                <a:spcPct val="0"/>
              </a:spcBef>
            </a:pPr>
            <a:endParaRPr lang="ru-RU" smtClean="0"/>
          </a:p>
        </p:txBody>
      </p:sp>
      <p:sp>
        <p:nvSpPr>
          <p:cNvPr id="63493" name="Номер слайда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CF2025FF-8C54-4EC3-9662-5A421EF46821}" type="slidenum">
              <a:rPr lang="ru-RU" sz="1200">
                <a:latin typeface="Calibri" pitchFamily="34" charset="0"/>
              </a:rPr>
              <a:pPr algn="r"/>
              <a:t>20</a:t>
            </a:fld>
            <a:endParaRPr lang="ru-RU" sz="1200">
              <a:latin typeface="Calibri"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p>
            <a:fld id="{FB34AA3A-12F8-49EE-9FC8-B902A7EEA335}" type="slidenum">
              <a:rPr lang="ru-RU" smtClean="0"/>
              <a:pPr/>
              <a:t>22</a:t>
            </a:fld>
            <a:endParaRPr lang="ru-RU" smtClean="0"/>
          </a:p>
        </p:txBody>
      </p:sp>
      <p:sp>
        <p:nvSpPr>
          <p:cNvPr id="65539" name="Rectangle 2"/>
          <p:cNvSpPr>
            <a:spLocks noGrp="1" noChangeArrowheads="1"/>
          </p:cNvSpPr>
          <p:nvPr>
            <p:ph type="body" idx="1"/>
          </p:nvPr>
        </p:nvSpPr>
        <p:spPr>
          <a:solidFill>
            <a:srgbClr val="FFFFFF"/>
          </a:solidFill>
          <a:ln>
            <a:solidFill>
              <a:srgbClr val="000000"/>
            </a:solidFill>
          </a:ln>
        </p:spPr>
        <p:txBody>
          <a:bodyPr/>
          <a:lstStyle/>
          <a:p>
            <a:pPr eaLnBrk="1" hangingPunct="1"/>
            <a:endParaRPr lang="ru-RU"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Распространение</a:t>
            </a:r>
            <a:r>
              <a:rPr lang="ru-RU" baseline="0" dirty="0" smtClean="0"/>
              <a:t> принципов добрачной чистоты и целомудрия в браке. По некоторым данным число случайных половых контактов за этот период в Уганде уменьшился на 60% среди граждан этой страны.</a:t>
            </a:r>
            <a:endParaRPr lang="ru-RU" dirty="0"/>
          </a:p>
        </p:txBody>
      </p:sp>
      <p:sp>
        <p:nvSpPr>
          <p:cNvPr id="4" name="Номер слайда 3"/>
          <p:cNvSpPr>
            <a:spLocks noGrp="1"/>
          </p:cNvSpPr>
          <p:nvPr>
            <p:ph type="sldNum" sz="quarter" idx="10"/>
          </p:nvPr>
        </p:nvSpPr>
        <p:spPr/>
        <p:txBody>
          <a:bodyPr/>
          <a:lstStyle/>
          <a:p>
            <a:fld id="{D27583AB-1066-4D66-8F73-B9B81E58BD9D}" type="slidenum">
              <a:rPr lang="ru-RU" smtClean="0"/>
              <a:pPr/>
              <a:t>30</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4"/>
          <p:cNvSpPr>
            <a:spLocks noGrp="1" noChangeArrowheads="1"/>
          </p:cNvSpPr>
          <p:nvPr>
            <p:ph type="dt" sz="half" idx="10"/>
          </p:nvPr>
        </p:nvSpPr>
        <p:spPr>
          <a:ln/>
        </p:spPr>
        <p:txBody>
          <a:bodyPr/>
          <a:lstStyle>
            <a:lvl1pPr>
              <a:defRPr/>
            </a:lvl1pPr>
          </a:lstStyle>
          <a:p>
            <a:fld id="{5B106E36-FD25-4E2D-B0AA-010F637433A0}" type="datetimeFigureOut">
              <a:rPr lang="ru-RU" smtClean="0"/>
              <a:pPr/>
              <a:t>15.11.2010</a:t>
            </a:fld>
            <a:endParaRPr lang="ru-RU"/>
          </a:p>
        </p:txBody>
      </p:sp>
      <p:sp>
        <p:nvSpPr>
          <p:cNvPr id="5" name="Rectangle 5"/>
          <p:cNvSpPr>
            <a:spLocks noGrp="1" noChangeArrowheads="1"/>
          </p:cNvSpPr>
          <p:nvPr>
            <p:ph type="ftr" sz="quarter" idx="11"/>
          </p:nvPr>
        </p:nvSpPr>
        <p:spPr>
          <a:ln/>
        </p:spPr>
        <p:txBody>
          <a:bodyPr/>
          <a:lstStyle>
            <a:lvl1pPr>
              <a:defRPr/>
            </a:lvl1pPr>
          </a:lstStyle>
          <a:p>
            <a:endParaRPr lang="ru-RU"/>
          </a:p>
        </p:txBody>
      </p:sp>
      <p:sp>
        <p:nvSpPr>
          <p:cNvPr id="6" name="Rectangle 6"/>
          <p:cNvSpPr>
            <a:spLocks noGrp="1" noChangeArrowheads="1"/>
          </p:cNvSpPr>
          <p:nvPr>
            <p:ph type="sldNum" sz="quarter" idx="12"/>
          </p:nvPr>
        </p:nvSpPr>
        <p:spPr>
          <a:ln/>
        </p:spPr>
        <p:txBody>
          <a:bodyPr/>
          <a:lstStyle>
            <a:lvl1pPr>
              <a:defRPr/>
            </a:lvl1p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fld id="{5B106E36-FD25-4E2D-B0AA-010F637433A0}" type="datetimeFigureOut">
              <a:rPr lang="ru-RU" smtClean="0"/>
              <a:pPr/>
              <a:t>15.11.2010</a:t>
            </a:fld>
            <a:endParaRPr lang="ru-RU"/>
          </a:p>
        </p:txBody>
      </p:sp>
      <p:sp>
        <p:nvSpPr>
          <p:cNvPr id="6" name="Rectangle 5"/>
          <p:cNvSpPr>
            <a:spLocks noGrp="1" noChangeArrowheads="1"/>
          </p:cNvSpPr>
          <p:nvPr>
            <p:ph type="ftr" sz="quarter" idx="11"/>
          </p:nvPr>
        </p:nvSpPr>
        <p:spPr>
          <a:ln/>
        </p:spPr>
        <p:txBody>
          <a:bodyPr/>
          <a:lstStyle>
            <a:lvl1pPr>
              <a:defRPr/>
            </a:lvl1pPr>
          </a:lstStyle>
          <a:p>
            <a:endParaRPr lang="ru-RU"/>
          </a:p>
        </p:txBody>
      </p:sp>
      <p:sp>
        <p:nvSpPr>
          <p:cNvPr id="7" name="Rectangle 6"/>
          <p:cNvSpPr>
            <a:spLocks noGrp="1" noChangeArrowheads="1"/>
          </p:cNvSpPr>
          <p:nvPr>
            <p:ph type="sldNum" sz="quarter" idx="12"/>
          </p:nvPr>
        </p:nvSpPr>
        <p:spPr>
          <a:ln/>
        </p:spPr>
        <p:txBody>
          <a:bodyPr/>
          <a:lstStyle>
            <a:lvl1pPr>
              <a:defRPr/>
            </a:lvl1p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fld id="{5B106E36-FD25-4E2D-B0AA-010F637433A0}" type="datetimeFigureOut">
              <a:rPr lang="ru-RU" smtClean="0"/>
              <a:pPr/>
              <a:t>15.11.2010</a:t>
            </a:fld>
            <a:endParaRPr lang="ru-RU"/>
          </a:p>
        </p:txBody>
      </p:sp>
      <p:sp>
        <p:nvSpPr>
          <p:cNvPr id="5" name="Rectangle 5"/>
          <p:cNvSpPr>
            <a:spLocks noGrp="1" noChangeArrowheads="1"/>
          </p:cNvSpPr>
          <p:nvPr>
            <p:ph type="ftr" sz="quarter" idx="11"/>
          </p:nvPr>
        </p:nvSpPr>
        <p:spPr>
          <a:ln/>
        </p:spPr>
        <p:txBody>
          <a:bodyPr/>
          <a:lstStyle>
            <a:lvl1pPr>
              <a:defRPr/>
            </a:lvl1pPr>
          </a:lstStyle>
          <a:p>
            <a:endParaRPr lang="ru-RU"/>
          </a:p>
        </p:txBody>
      </p:sp>
      <p:sp>
        <p:nvSpPr>
          <p:cNvPr id="6" name="Rectangle 6"/>
          <p:cNvSpPr>
            <a:spLocks noGrp="1" noChangeArrowheads="1"/>
          </p:cNvSpPr>
          <p:nvPr>
            <p:ph type="sldNum" sz="quarter" idx="12"/>
          </p:nvPr>
        </p:nvSpPr>
        <p:spPr>
          <a:ln/>
        </p:spPr>
        <p:txBody>
          <a:bodyPr/>
          <a:lstStyle>
            <a:lvl1pPr>
              <a:defRPr/>
            </a:lvl1pPr>
          </a:lstStyle>
          <a:p>
            <a:fld id="{725C68B6-61C2-468F-89AB-4B9F7531AA68}" type="slidenum">
              <a:rPr lang="ru-RU" smtClean="0"/>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15100" y="609600"/>
            <a:ext cx="1943100" cy="54864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85800" y="609600"/>
            <a:ext cx="5676900" cy="54864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fld id="{5B106E36-FD25-4E2D-B0AA-010F637433A0}" type="datetimeFigureOut">
              <a:rPr lang="ru-RU" smtClean="0"/>
              <a:pPr/>
              <a:t>15.11.2010</a:t>
            </a:fld>
            <a:endParaRPr lang="ru-RU"/>
          </a:p>
        </p:txBody>
      </p:sp>
      <p:sp>
        <p:nvSpPr>
          <p:cNvPr id="5" name="Rectangle 5"/>
          <p:cNvSpPr>
            <a:spLocks noGrp="1" noChangeArrowheads="1"/>
          </p:cNvSpPr>
          <p:nvPr>
            <p:ph type="ftr" sz="quarter" idx="11"/>
          </p:nvPr>
        </p:nvSpPr>
        <p:spPr>
          <a:ln/>
        </p:spPr>
        <p:txBody>
          <a:bodyPr/>
          <a:lstStyle>
            <a:lvl1pPr>
              <a:defRPr/>
            </a:lvl1pPr>
          </a:lstStyle>
          <a:p>
            <a:endParaRPr lang="ru-RU"/>
          </a:p>
        </p:txBody>
      </p:sp>
      <p:sp>
        <p:nvSpPr>
          <p:cNvPr id="6" name="Rectangle 6"/>
          <p:cNvSpPr>
            <a:spLocks noGrp="1" noChangeArrowheads="1"/>
          </p:cNvSpPr>
          <p:nvPr>
            <p:ph type="sldNum" sz="quarter" idx="12"/>
          </p:nvPr>
        </p:nvSpPr>
        <p:spPr>
          <a:ln/>
        </p:spPr>
        <p:txBody>
          <a:bodyPr/>
          <a:lstStyle>
            <a:lvl1pPr>
              <a:defRPr/>
            </a:lvl1pPr>
          </a:lstStyle>
          <a:p>
            <a:fld id="{725C68B6-61C2-468F-89AB-4B9F7531AA68}" type="slidenum">
              <a:rPr lang="ru-RU" smtClean="0"/>
              <a:pPr/>
              <a:t>‹#›</a:t>
            </a:fld>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Объект">
    <p:spTree>
      <p:nvGrpSpPr>
        <p:cNvPr id="1" name=""/>
        <p:cNvGrpSpPr/>
        <p:nvPr/>
      </p:nvGrpSpPr>
      <p:grpSpPr>
        <a:xfrm>
          <a:off x="0" y="0"/>
          <a:ext cx="0" cy="0"/>
          <a:chOff x="0" y="0"/>
          <a:chExt cx="0" cy="0"/>
        </a:xfrm>
      </p:grpSpPr>
      <p:sp>
        <p:nvSpPr>
          <p:cNvPr id="2" name="Содержимое 1"/>
          <p:cNvSpPr>
            <a:spLocks noGrp="1"/>
          </p:cNvSpPr>
          <p:nvPr>
            <p:ph/>
          </p:nvPr>
        </p:nvSpPr>
        <p:spPr>
          <a:xfrm>
            <a:off x="685800" y="609600"/>
            <a:ext cx="7772400" cy="54864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ru-RU"/>
          </a:p>
        </p:txBody>
      </p:sp>
      <p:sp>
        <p:nvSpPr>
          <p:cNvPr id="4" name="Rectangle 5"/>
          <p:cNvSpPr>
            <a:spLocks noGrp="1" noChangeArrowheads="1"/>
          </p:cNvSpPr>
          <p:nvPr>
            <p:ph type="ftr" sz="quarter" idx="11"/>
          </p:nvPr>
        </p:nvSpPr>
        <p:spPr>
          <a:ln/>
        </p:spPr>
        <p:txBody>
          <a:bodyPr/>
          <a:lstStyle>
            <a:lvl1pPr>
              <a:defRPr/>
            </a:lvl1pPr>
          </a:lstStyle>
          <a:p>
            <a:pPr>
              <a:defRPr/>
            </a:pPr>
            <a:endParaRPr lang="ru-RU"/>
          </a:p>
        </p:txBody>
      </p:sp>
      <p:sp>
        <p:nvSpPr>
          <p:cNvPr id="5" name="Rectangle 6"/>
          <p:cNvSpPr>
            <a:spLocks noGrp="1" noChangeArrowheads="1"/>
          </p:cNvSpPr>
          <p:nvPr>
            <p:ph type="sldNum" sz="quarter" idx="12"/>
          </p:nvPr>
        </p:nvSpPr>
        <p:spPr>
          <a:ln/>
        </p:spPr>
        <p:txBody>
          <a:bodyPr/>
          <a:lstStyle>
            <a:lvl1pPr>
              <a:defRPr/>
            </a:lvl1pPr>
          </a:lstStyle>
          <a:p>
            <a:pPr>
              <a:defRPr/>
            </a:pPr>
            <a:fld id="{323A888C-9710-4FD8-BC66-A2D08F0973A3}" type="slidenum">
              <a:rPr lang="ru-RU" smtClean="0"/>
              <a:pPr>
                <a:defRPr/>
              </a:pPr>
              <a:t>‹#›</a:t>
            </a:fld>
            <a:endParaRPr lang="ru-RU"/>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chart" preserve="1">
  <p:cSld name="Заголовок и диаграмм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609600"/>
            <a:ext cx="7772400" cy="1143000"/>
          </a:xfrm>
        </p:spPr>
        <p:txBody>
          <a:bodyPr/>
          <a:lstStyle/>
          <a:p>
            <a:r>
              <a:rPr lang="ru-RU" smtClean="0"/>
              <a:t>Образец заголовка</a:t>
            </a:r>
            <a:endParaRPr lang="ru-RU"/>
          </a:p>
        </p:txBody>
      </p:sp>
      <p:sp>
        <p:nvSpPr>
          <p:cNvPr id="3" name="Диаграмма 2"/>
          <p:cNvSpPr>
            <a:spLocks noGrp="1"/>
          </p:cNvSpPr>
          <p:nvPr>
            <p:ph type="chart" idx="1"/>
          </p:nvPr>
        </p:nvSpPr>
        <p:spPr>
          <a:xfrm>
            <a:off x="685800" y="1981200"/>
            <a:ext cx="7772400" cy="4114800"/>
          </a:xfrm>
        </p:spPr>
        <p:txBody>
          <a:bodyPr/>
          <a:lstStyle/>
          <a:p>
            <a:pPr lvl="0"/>
            <a:r>
              <a:rPr lang="ru-RU" noProof="0" smtClean="0"/>
              <a:t>Вставка диаграммы</a:t>
            </a:r>
          </a:p>
        </p:txBody>
      </p:sp>
      <p:sp>
        <p:nvSpPr>
          <p:cNvPr id="4" name="Rectangle 4"/>
          <p:cNvSpPr>
            <a:spLocks noGrp="1" noChangeArrowheads="1"/>
          </p:cNvSpPr>
          <p:nvPr>
            <p:ph type="dt" sz="half" idx="10"/>
          </p:nvPr>
        </p:nvSpPr>
        <p:spPr>
          <a:ln/>
        </p:spPr>
        <p:txBody>
          <a:bodyPr/>
          <a:lstStyle>
            <a:lvl1pPr>
              <a:defRPr/>
            </a:lvl1pPr>
          </a:lstStyle>
          <a:p>
            <a:endParaRPr lang="pl-PL"/>
          </a:p>
        </p:txBody>
      </p:sp>
      <p:sp>
        <p:nvSpPr>
          <p:cNvPr id="5" name="Rectangle 5"/>
          <p:cNvSpPr>
            <a:spLocks noGrp="1" noChangeArrowheads="1"/>
          </p:cNvSpPr>
          <p:nvPr>
            <p:ph type="ftr" sz="quarter" idx="11"/>
          </p:nvPr>
        </p:nvSpPr>
        <p:spPr>
          <a:ln/>
        </p:spPr>
        <p:txBody>
          <a:bodyPr/>
          <a:lstStyle>
            <a:lvl1pPr>
              <a:defRPr/>
            </a:lvl1pPr>
          </a:lstStyle>
          <a:p>
            <a:endParaRPr lang="pl-PL"/>
          </a:p>
        </p:txBody>
      </p:sp>
      <p:sp>
        <p:nvSpPr>
          <p:cNvPr id="6" name="Rectangle 6"/>
          <p:cNvSpPr>
            <a:spLocks noGrp="1" noChangeArrowheads="1"/>
          </p:cNvSpPr>
          <p:nvPr>
            <p:ph type="sldNum" sz="quarter" idx="12"/>
          </p:nvPr>
        </p:nvSpPr>
        <p:spPr>
          <a:ln/>
        </p:spPr>
        <p:txBody>
          <a:bodyPr/>
          <a:lstStyle>
            <a:lvl1pPr>
              <a:defRPr/>
            </a:lvl1pPr>
          </a:lstStyle>
          <a:p>
            <a:fld id="{073E73FC-B17A-4705-BD5E-AD62F4BBD9C2}" type="slidenum">
              <a:rPr lang="pl-PL" smtClean="0"/>
              <a:pPr/>
              <a:t>‹#›</a:t>
            </a:fld>
            <a:endParaRPr lang="pl-PL"/>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AndTwoObj">
  <p:cSld name="Заголовок, 1 большой объект и 2 маленьких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609600"/>
            <a:ext cx="7772400" cy="1143000"/>
          </a:xfrm>
        </p:spPr>
        <p:txBody>
          <a:bodyPr/>
          <a:lstStyle/>
          <a:p>
            <a:r>
              <a:rPr lang="ru-RU" smtClean="0"/>
              <a:t>Образец заголовка</a:t>
            </a:r>
            <a:endParaRPr lang="ru-RU"/>
          </a:p>
        </p:txBody>
      </p:sp>
      <p:sp>
        <p:nvSpPr>
          <p:cNvPr id="3" name="Содержимое 2"/>
          <p:cNvSpPr>
            <a:spLocks noGrp="1"/>
          </p:cNvSpPr>
          <p:nvPr>
            <p:ph sz="half" idx="1"/>
          </p:nvPr>
        </p:nvSpPr>
        <p:spPr>
          <a:xfrm>
            <a:off x="685800" y="1981200"/>
            <a:ext cx="38100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648200" y="1981200"/>
            <a:ext cx="3810000"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4648200" y="4114800"/>
            <a:ext cx="3810000"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Rectangle 4"/>
          <p:cNvSpPr>
            <a:spLocks noGrp="1" noChangeArrowheads="1"/>
          </p:cNvSpPr>
          <p:nvPr>
            <p:ph type="dt" sz="half" idx="10"/>
          </p:nvPr>
        </p:nvSpPr>
        <p:spPr>
          <a:ln/>
        </p:spPr>
        <p:txBody>
          <a:bodyPr/>
          <a:lstStyle>
            <a:lvl1pPr>
              <a:defRPr/>
            </a:lvl1pPr>
          </a:lstStyle>
          <a:p>
            <a:pPr>
              <a:defRPr/>
            </a:pPr>
            <a:endParaRPr lang="ru-RU"/>
          </a:p>
        </p:txBody>
      </p:sp>
      <p:sp>
        <p:nvSpPr>
          <p:cNvPr id="7" name="Rectangle 5"/>
          <p:cNvSpPr>
            <a:spLocks noGrp="1" noChangeArrowheads="1"/>
          </p:cNvSpPr>
          <p:nvPr>
            <p:ph type="ftr" sz="quarter" idx="11"/>
          </p:nvPr>
        </p:nvSpPr>
        <p:spPr>
          <a:ln/>
        </p:spPr>
        <p:txBody>
          <a:bodyPr/>
          <a:lstStyle>
            <a:lvl1pPr>
              <a:defRPr/>
            </a:lvl1pPr>
          </a:lstStyle>
          <a:p>
            <a:pPr>
              <a:defRPr/>
            </a:pPr>
            <a:endParaRPr lang="ru-RU"/>
          </a:p>
        </p:txBody>
      </p:sp>
      <p:sp>
        <p:nvSpPr>
          <p:cNvPr id="8" name="Rectangle 6"/>
          <p:cNvSpPr>
            <a:spLocks noGrp="1" noChangeArrowheads="1"/>
          </p:cNvSpPr>
          <p:nvPr>
            <p:ph type="sldNum" sz="quarter" idx="12"/>
          </p:nvPr>
        </p:nvSpPr>
        <p:spPr>
          <a:ln/>
        </p:spPr>
        <p:txBody>
          <a:bodyPr/>
          <a:lstStyle>
            <a:lvl1pPr>
              <a:defRPr/>
            </a:lvl1pPr>
          </a:lstStyle>
          <a:p>
            <a:pPr>
              <a:defRPr/>
            </a:pPr>
            <a:fld id="{19E69CB3-3F2E-44CF-A79F-E68734155402}" type="slidenum">
              <a:rPr lang="ru-RU" smtClean="0"/>
              <a:pPr>
                <a:defRPr/>
              </a:pPr>
              <a:t>‹#›</a:t>
            </a:fld>
            <a:endParaRPr lang="ru-RU"/>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AndTx">
  <p:cSld name="Заголовок, объект и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648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2"/>
          <p:cNvSpPr>
            <a:spLocks noGrp="1" noChangeArrowheads="1"/>
          </p:cNvSpPr>
          <p:nvPr>
            <p:ph type="dt" sz="half" idx="10"/>
          </p:nvPr>
        </p:nvSpPr>
        <p:spPr/>
        <p:txBody>
          <a:bodyPr/>
          <a:lstStyle>
            <a:lvl1pPr>
              <a:defRPr/>
            </a:lvl1pPr>
          </a:lstStyle>
          <a:p>
            <a:pPr>
              <a:defRPr/>
            </a:pPr>
            <a:endParaRPr lang="ru-RU"/>
          </a:p>
        </p:txBody>
      </p:sp>
      <p:sp>
        <p:nvSpPr>
          <p:cNvPr id="6" name="Rectangle 3"/>
          <p:cNvSpPr>
            <a:spLocks noGrp="1" noChangeArrowheads="1"/>
          </p:cNvSpPr>
          <p:nvPr>
            <p:ph type="sldNum" sz="quarter" idx="11"/>
          </p:nvPr>
        </p:nvSpPr>
        <p:spPr/>
        <p:txBody>
          <a:bodyPr/>
          <a:lstStyle>
            <a:lvl1pPr>
              <a:defRPr/>
            </a:lvl1pPr>
          </a:lstStyle>
          <a:p>
            <a:pPr>
              <a:defRPr/>
            </a:pPr>
            <a:fld id="{2BA7DB90-995A-4C5B-A96E-07F92D7D8085}" type="slidenum">
              <a:rPr lang="ru-RU" smtClean="0"/>
              <a:pPr>
                <a:defRPr/>
              </a:pPr>
              <a:t>‹#›</a:t>
            </a:fld>
            <a:endParaRPr lang="ru-RU"/>
          </a:p>
        </p:txBody>
      </p:sp>
      <p:sp>
        <p:nvSpPr>
          <p:cNvPr id="7" name="Rectangle 14"/>
          <p:cNvSpPr>
            <a:spLocks noGrp="1" noChangeArrowheads="1"/>
          </p:cNvSpPr>
          <p:nvPr>
            <p:ph type="ftr" sz="quarter" idx="12"/>
          </p:nvPr>
        </p:nvSpPr>
        <p:spPr/>
        <p:txBody>
          <a:bodyPr/>
          <a:lstStyle>
            <a:lvl1pPr>
              <a:defRPr/>
            </a:lvl1pPr>
          </a:lstStyle>
          <a:p>
            <a:pPr>
              <a:defRPr/>
            </a:pPr>
            <a:endParaRPr lang="ru-RU"/>
          </a:p>
        </p:txBody>
      </p:sp>
    </p:spTree>
  </p:cSld>
  <p:clrMapOvr>
    <a:masterClrMapping/>
  </p:clrMapOvr>
  <p:transition spd="med">
    <p:strips dir="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fld id="{5B106E36-FD25-4E2D-B0AA-010F637433A0}" type="datetimeFigureOut">
              <a:rPr lang="ru-RU" smtClean="0"/>
              <a:pPr/>
              <a:t>15.11.2010</a:t>
            </a:fld>
            <a:endParaRPr lang="ru-RU"/>
          </a:p>
        </p:txBody>
      </p:sp>
      <p:sp>
        <p:nvSpPr>
          <p:cNvPr id="5" name="Rectangle 5"/>
          <p:cNvSpPr>
            <a:spLocks noGrp="1" noChangeArrowheads="1"/>
          </p:cNvSpPr>
          <p:nvPr>
            <p:ph type="ftr" sz="quarter" idx="11"/>
          </p:nvPr>
        </p:nvSpPr>
        <p:spPr>
          <a:ln/>
        </p:spPr>
        <p:txBody>
          <a:bodyPr/>
          <a:lstStyle>
            <a:lvl1pPr>
              <a:defRPr/>
            </a:lvl1pPr>
          </a:lstStyle>
          <a:p>
            <a:endParaRPr lang="ru-RU"/>
          </a:p>
        </p:txBody>
      </p:sp>
      <p:sp>
        <p:nvSpPr>
          <p:cNvPr id="6" name="Rectangle 6"/>
          <p:cNvSpPr>
            <a:spLocks noGrp="1" noChangeArrowheads="1"/>
          </p:cNvSpPr>
          <p:nvPr>
            <p:ph type="sldNum" sz="quarter" idx="12"/>
          </p:nvPr>
        </p:nvSpPr>
        <p:spPr>
          <a:ln/>
        </p:spPr>
        <p:txBody>
          <a:bodyPr/>
          <a:lstStyle>
            <a:lvl1pPr>
              <a:defRPr/>
            </a:lvl1p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fld id="{5B106E36-FD25-4E2D-B0AA-010F637433A0}" type="datetimeFigureOut">
              <a:rPr lang="ru-RU" smtClean="0"/>
              <a:pPr/>
              <a:t>15.11.2010</a:t>
            </a:fld>
            <a:endParaRPr lang="ru-RU"/>
          </a:p>
        </p:txBody>
      </p:sp>
      <p:sp>
        <p:nvSpPr>
          <p:cNvPr id="5" name="Rectangle 5"/>
          <p:cNvSpPr>
            <a:spLocks noGrp="1" noChangeArrowheads="1"/>
          </p:cNvSpPr>
          <p:nvPr>
            <p:ph type="ftr" sz="quarter" idx="11"/>
          </p:nvPr>
        </p:nvSpPr>
        <p:spPr>
          <a:ln/>
        </p:spPr>
        <p:txBody>
          <a:bodyPr/>
          <a:lstStyle>
            <a:lvl1pPr>
              <a:defRPr/>
            </a:lvl1pPr>
          </a:lstStyle>
          <a:p>
            <a:endParaRPr lang="ru-RU"/>
          </a:p>
        </p:txBody>
      </p:sp>
      <p:sp>
        <p:nvSpPr>
          <p:cNvPr id="6" name="Rectangle 6"/>
          <p:cNvSpPr>
            <a:spLocks noGrp="1" noChangeArrowheads="1"/>
          </p:cNvSpPr>
          <p:nvPr>
            <p:ph type="sldNum" sz="quarter" idx="12"/>
          </p:nvPr>
        </p:nvSpPr>
        <p:spPr>
          <a:ln/>
        </p:spPr>
        <p:txBody>
          <a:bodyPr/>
          <a:lstStyle>
            <a:lvl1pPr>
              <a:defRPr/>
            </a:lvl1p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fld id="{5B106E36-FD25-4E2D-B0AA-010F637433A0}" type="datetimeFigureOut">
              <a:rPr lang="ru-RU" smtClean="0"/>
              <a:pPr/>
              <a:t>15.11.2010</a:t>
            </a:fld>
            <a:endParaRPr lang="ru-RU"/>
          </a:p>
        </p:txBody>
      </p:sp>
      <p:sp>
        <p:nvSpPr>
          <p:cNvPr id="6" name="Rectangle 5"/>
          <p:cNvSpPr>
            <a:spLocks noGrp="1" noChangeArrowheads="1"/>
          </p:cNvSpPr>
          <p:nvPr>
            <p:ph type="ftr" sz="quarter" idx="11"/>
          </p:nvPr>
        </p:nvSpPr>
        <p:spPr>
          <a:ln/>
        </p:spPr>
        <p:txBody>
          <a:bodyPr/>
          <a:lstStyle>
            <a:lvl1pPr>
              <a:defRPr/>
            </a:lvl1pPr>
          </a:lstStyle>
          <a:p>
            <a:endParaRPr lang="ru-RU"/>
          </a:p>
        </p:txBody>
      </p:sp>
      <p:sp>
        <p:nvSpPr>
          <p:cNvPr id="7" name="Rectangle 6"/>
          <p:cNvSpPr>
            <a:spLocks noGrp="1" noChangeArrowheads="1"/>
          </p:cNvSpPr>
          <p:nvPr>
            <p:ph type="sldNum" sz="quarter" idx="12"/>
          </p:nvPr>
        </p:nvSpPr>
        <p:spPr>
          <a:ln/>
        </p:spPr>
        <p:txBody>
          <a:bodyPr/>
          <a:lstStyle>
            <a:lvl1pPr>
              <a:defRPr/>
            </a:lvl1p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fld id="{5B106E36-FD25-4E2D-B0AA-010F637433A0}" type="datetimeFigureOut">
              <a:rPr lang="ru-RU" smtClean="0"/>
              <a:pPr/>
              <a:t>15.11.2010</a:t>
            </a:fld>
            <a:endParaRPr lang="ru-RU"/>
          </a:p>
        </p:txBody>
      </p:sp>
      <p:sp>
        <p:nvSpPr>
          <p:cNvPr id="8" name="Rectangle 5"/>
          <p:cNvSpPr>
            <a:spLocks noGrp="1" noChangeArrowheads="1"/>
          </p:cNvSpPr>
          <p:nvPr>
            <p:ph type="ftr" sz="quarter" idx="11"/>
          </p:nvPr>
        </p:nvSpPr>
        <p:spPr>
          <a:ln/>
        </p:spPr>
        <p:txBody>
          <a:bodyPr/>
          <a:lstStyle>
            <a:lvl1pPr>
              <a:defRPr/>
            </a:lvl1pPr>
          </a:lstStyle>
          <a:p>
            <a:endParaRPr lang="ru-RU"/>
          </a:p>
        </p:txBody>
      </p:sp>
      <p:sp>
        <p:nvSpPr>
          <p:cNvPr id="9" name="Rectangle 6"/>
          <p:cNvSpPr>
            <a:spLocks noGrp="1" noChangeArrowheads="1"/>
          </p:cNvSpPr>
          <p:nvPr>
            <p:ph type="sldNum" sz="quarter" idx="12"/>
          </p:nvPr>
        </p:nvSpPr>
        <p:spPr>
          <a:ln/>
        </p:spPr>
        <p:txBody>
          <a:bodyPr/>
          <a:lstStyle>
            <a:lvl1pPr>
              <a:defRPr/>
            </a:lvl1p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fld id="{5B106E36-FD25-4E2D-B0AA-010F637433A0}" type="datetimeFigureOut">
              <a:rPr lang="ru-RU" smtClean="0"/>
              <a:pPr/>
              <a:t>15.11.2010</a:t>
            </a:fld>
            <a:endParaRPr lang="ru-RU"/>
          </a:p>
        </p:txBody>
      </p:sp>
      <p:sp>
        <p:nvSpPr>
          <p:cNvPr id="4" name="Rectangle 5"/>
          <p:cNvSpPr>
            <a:spLocks noGrp="1" noChangeArrowheads="1"/>
          </p:cNvSpPr>
          <p:nvPr>
            <p:ph type="ftr" sz="quarter" idx="11"/>
          </p:nvPr>
        </p:nvSpPr>
        <p:spPr>
          <a:ln/>
        </p:spPr>
        <p:txBody>
          <a:bodyPr/>
          <a:lstStyle>
            <a:lvl1pPr>
              <a:defRPr/>
            </a:lvl1pPr>
          </a:lstStyle>
          <a:p>
            <a:endParaRPr lang="ru-RU"/>
          </a:p>
        </p:txBody>
      </p:sp>
      <p:sp>
        <p:nvSpPr>
          <p:cNvPr id="5" name="Rectangle 6"/>
          <p:cNvSpPr>
            <a:spLocks noGrp="1" noChangeArrowheads="1"/>
          </p:cNvSpPr>
          <p:nvPr>
            <p:ph type="sldNum" sz="quarter" idx="12"/>
          </p:nvPr>
        </p:nvSpPr>
        <p:spPr>
          <a:ln/>
        </p:spPr>
        <p:txBody>
          <a:bodyPr/>
          <a:lstStyle>
            <a:lvl1pPr>
              <a:defRPr/>
            </a:lvl1p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5B106E36-FD25-4E2D-B0AA-010F637433A0}" type="datetimeFigureOut">
              <a:rPr lang="ru-RU" smtClean="0"/>
              <a:pPr/>
              <a:t>15.11.2010</a:t>
            </a:fld>
            <a:endParaRPr lang="ru-RU"/>
          </a:p>
        </p:txBody>
      </p:sp>
      <p:sp>
        <p:nvSpPr>
          <p:cNvPr id="3" name="Rectangle 5"/>
          <p:cNvSpPr>
            <a:spLocks noGrp="1" noChangeArrowheads="1"/>
          </p:cNvSpPr>
          <p:nvPr>
            <p:ph type="ftr" sz="quarter" idx="11"/>
          </p:nvPr>
        </p:nvSpPr>
        <p:spPr>
          <a:ln/>
        </p:spPr>
        <p:txBody>
          <a:bodyPr/>
          <a:lstStyle>
            <a:lvl1pPr>
              <a:defRPr/>
            </a:lvl1pPr>
          </a:lstStyle>
          <a:p>
            <a:endParaRPr lang="ru-RU"/>
          </a:p>
        </p:txBody>
      </p:sp>
      <p:sp>
        <p:nvSpPr>
          <p:cNvPr id="4" name="Rectangle 6"/>
          <p:cNvSpPr>
            <a:spLocks noGrp="1" noChangeArrowheads="1"/>
          </p:cNvSpPr>
          <p:nvPr>
            <p:ph type="sldNum" sz="quarter" idx="12"/>
          </p:nvPr>
        </p:nvSpPr>
        <p:spPr>
          <a:ln/>
        </p:spPr>
        <p:txBody>
          <a:bodyPr/>
          <a:lstStyle>
            <a:lvl1pPr>
              <a:defRPr/>
            </a:lvl1p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Пользовательский маке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fld id="{5B106E36-FD25-4E2D-B0AA-010F637433A0}" type="datetimeFigureOut">
              <a:rPr lang="ru-RU" smtClean="0"/>
              <a:pPr/>
              <a:t>15.11.2010</a:t>
            </a:fld>
            <a:endParaRPr lang="ru-RU"/>
          </a:p>
        </p:txBody>
      </p:sp>
      <p:sp>
        <p:nvSpPr>
          <p:cNvPr id="4" name="Rectangle 5"/>
          <p:cNvSpPr>
            <a:spLocks noGrp="1" noChangeArrowheads="1"/>
          </p:cNvSpPr>
          <p:nvPr>
            <p:ph type="ftr" sz="quarter" idx="11"/>
          </p:nvPr>
        </p:nvSpPr>
        <p:spPr>
          <a:ln/>
        </p:spPr>
        <p:txBody>
          <a:bodyPr/>
          <a:lstStyle>
            <a:lvl1pPr>
              <a:defRPr/>
            </a:lvl1pPr>
          </a:lstStyle>
          <a:p>
            <a:endParaRPr lang="ru-RU"/>
          </a:p>
        </p:txBody>
      </p:sp>
      <p:sp>
        <p:nvSpPr>
          <p:cNvPr id="5" name="Rectangle 6"/>
          <p:cNvSpPr>
            <a:spLocks noGrp="1" noChangeArrowheads="1"/>
          </p:cNvSpPr>
          <p:nvPr>
            <p:ph type="sldNum" sz="quarter" idx="12"/>
          </p:nvPr>
        </p:nvSpPr>
        <p:spPr>
          <a:ln/>
        </p:spPr>
        <p:txBody>
          <a:bodyPr/>
          <a:lstStyle>
            <a:lvl1pPr>
              <a:defRPr/>
            </a:lvl1p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fld id="{5B106E36-FD25-4E2D-B0AA-010F637433A0}" type="datetimeFigureOut">
              <a:rPr lang="ru-RU" smtClean="0"/>
              <a:pPr/>
              <a:t>15.11.2010</a:t>
            </a:fld>
            <a:endParaRPr lang="ru-RU"/>
          </a:p>
        </p:txBody>
      </p:sp>
      <p:sp>
        <p:nvSpPr>
          <p:cNvPr id="6" name="Rectangle 5"/>
          <p:cNvSpPr>
            <a:spLocks noGrp="1" noChangeArrowheads="1"/>
          </p:cNvSpPr>
          <p:nvPr>
            <p:ph type="ftr" sz="quarter" idx="11"/>
          </p:nvPr>
        </p:nvSpPr>
        <p:spPr>
          <a:ln/>
        </p:spPr>
        <p:txBody>
          <a:bodyPr/>
          <a:lstStyle>
            <a:lvl1pPr>
              <a:defRPr/>
            </a:lvl1pPr>
          </a:lstStyle>
          <a:p>
            <a:endParaRPr lang="ru-RU"/>
          </a:p>
        </p:txBody>
      </p:sp>
      <p:sp>
        <p:nvSpPr>
          <p:cNvPr id="7" name="Rectangle 6"/>
          <p:cNvSpPr>
            <a:spLocks noGrp="1" noChangeArrowheads="1"/>
          </p:cNvSpPr>
          <p:nvPr>
            <p:ph type="sldNum" sz="quarter" idx="12"/>
          </p:nvPr>
        </p:nvSpPr>
        <p:spPr>
          <a:ln/>
        </p:spPr>
        <p:txBody>
          <a:bodyPr/>
          <a:lstStyle>
            <a:lvl1pPr>
              <a:defRPr/>
            </a:lvl1p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7171"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fld id="{5B106E36-FD25-4E2D-B0AA-010F637433A0}" type="datetimeFigureOut">
              <a:rPr lang="ru-RU" smtClean="0"/>
              <a:pPr/>
              <a:t>15.11.2010</a:t>
            </a:fld>
            <a:endParaRPr lang="ru-RU"/>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ru-RU"/>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 id="2147483677" r:id="rId13"/>
    <p:sldLayoutId id="2147483678" r:id="rId14"/>
    <p:sldLayoutId id="2147483679" r:id="rId15"/>
    <p:sldLayoutId id="2147483680" r:id="rId16"/>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Times New Roman" pitchFamily="18" charset="0"/>
        </a:defRPr>
      </a:lvl2pPr>
      <a:lvl3pPr algn="ctr" rtl="0" eaLnBrk="1" fontAlgn="base" hangingPunct="1">
        <a:spcBef>
          <a:spcPct val="0"/>
        </a:spcBef>
        <a:spcAft>
          <a:spcPct val="0"/>
        </a:spcAft>
        <a:defRPr sz="4400">
          <a:solidFill>
            <a:schemeClr val="tx2"/>
          </a:solidFill>
          <a:latin typeface="Times New Roman" pitchFamily="18" charset="0"/>
        </a:defRPr>
      </a:lvl3pPr>
      <a:lvl4pPr algn="ctr" rtl="0" eaLnBrk="1" fontAlgn="base" hangingPunct="1">
        <a:spcBef>
          <a:spcPct val="0"/>
        </a:spcBef>
        <a:spcAft>
          <a:spcPct val="0"/>
        </a:spcAft>
        <a:defRPr sz="4400">
          <a:solidFill>
            <a:schemeClr val="tx2"/>
          </a:solidFill>
          <a:latin typeface="Times New Roman" pitchFamily="18" charset="0"/>
        </a:defRPr>
      </a:lvl4pPr>
      <a:lvl5pPr algn="ctr" rtl="0" eaLnBrk="1" fontAlgn="base" hangingPunct="1">
        <a:spcBef>
          <a:spcPct val="0"/>
        </a:spcBef>
        <a:spcAft>
          <a:spcPct val="0"/>
        </a:spcAft>
        <a:defRPr sz="4400">
          <a:solidFill>
            <a:schemeClr val="tx2"/>
          </a:solidFill>
          <a:latin typeface="Times New Roman" pitchFamily="18" charset="0"/>
        </a:defRPr>
      </a:lvl5pPr>
      <a:lvl6pPr marL="457200" algn="ctr" rtl="0" eaLnBrk="1" fontAlgn="base" hangingPunct="1">
        <a:spcBef>
          <a:spcPct val="0"/>
        </a:spcBef>
        <a:spcAft>
          <a:spcPct val="0"/>
        </a:spcAft>
        <a:defRPr sz="4400">
          <a:solidFill>
            <a:schemeClr val="tx2"/>
          </a:solidFill>
          <a:latin typeface="Times New Roman" pitchFamily="18" charset="0"/>
        </a:defRPr>
      </a:lvl6pPr>
      <a:lvl7pPr marL="914400" algn="ctr" rtl="0" eaLnBrk="1" fontAlgn="base" hangingPunct="1">
        <a:spcBef>
          <a:spcPct val="0"/>
        </a:spcBef>
        <a:spcAft>
          <a:spcPct val="0"/>
        </a:spcAft>
        <a:defRPr sz="4400">
          <a:solidFill>
            <a:schemeClr val="tx2"/>
          </a:solidFill>
          <a:latin typeface="Times New Roman" pitchFamily="18" charset="0"/>
        </a:defRPr>
      </a:lvl7pPr>
      <a:lvl8pPr marL="1371600" algn="ctr" rtl="0" eaLnBrk="1" fontAlgn="base" hangingPunct="1">
        <a:spcBef>
          <a:spcPct val="0"/>
        </a:spcBef>
        <a:spcAft>
          <a:spcPct val="0"/>
        </a:spcAft>
        <a:defRPr sz="4400">
          <a:solidFill>
            <a:schemeClr val="tx2"/>
          </a:solidFill>
          <a:latin typeface="Times New Roman" pitchFamily="18" charset="0"/>
        </a:defRPr>
      </a:lvl8pPr>
      <a:lvl9pPr marL="1828800" algn="ctr" rtl="0" eaLnBrk="1" fontAlgn="base" hangingPunct="1">
        <a:spcBef>
          <a:spcPct val="0"/>
        </a:spcBef>
        <a:spcAft>
          <a:spcPct val="0"/>
        </a:spcAft>
        <a:defRPr sz="4400">
          <a:solidFill>
            <a:schemeClr val="tx2"/>
          </a:solidFill>
          <a:latin typeface="Times New Roman" pitchFamily="18"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prolife-belarus.org/" TargetMode="Externa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13.xml"/><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oleObject" Target="../embeddings/oleObject1.bin"/><Relationship Id="rId4" Type="http://schemas.openxmlformats.org/officeDocument/2006/relationships/oleObject" Target="../embeddings/_____Microsoft_Office_Excel_97-20031.xls"/></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oleObject" Target="../embeddings/_____Microsoft_Office_Excel_97-20032.xls"/></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5.xml"/><Relationship Id="rId1" Type="http://schemas.openxmlformats.org/officeDocument/2006/relationships/vmlDrawing" Target="../drawings/vmlDrawing3.vml"/><Relationship Id="rId6" Type="http://schemas.openxmlformats.org/officeDocument/2006/relationships/image" Target="../media/image34.wmf"/><Relationship Id="rId5" Type="http://schemas.openxmlformats.org/officeDocument/2006/relationships/image" Target="../media/image33.wmf"/><Relationship Id="rId4" Type="http://schemas.openxmlformats.org/officeDocument/2006/relationships/oleObject" Target="../embeddings/_____Microsoft_Office_Excel_97-20033.xls"/></Relationships>
</file>

<file path=ppt/slides/_rels/slide2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file:///D:\zhizn\HTML\pms\semia\raps\grebesh.jpg" TargetMode="External"/><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 Id="rId5" Type="http://schemas.openxmlformats.org/officeDocument/2006/relationships/image" Target="../media/image40.jpeg"/><Relationship Id="rId4" Type="http://schemas.openxmlformats.org/officeDocument/2006/relationships/image" Target="../media/image39.png"/></Relationships>
</file>

<file path=ppt/slides/_rels/slide29.xml.rels><?xml version="1.0" encoding="UTF-8" standalone="yes"?>
<Relationships xmlns="http://schemas.openxmlformats.org/package/2006/relationships"><Relationship Id="rId2" Type="http://schemas.openxmlformats.org/officeDocument/2006/relationships/image" Target="../media/image41.gif"/><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13.xml"/><Relationship Id="rId1" Type="http://schemas.openxmlformats.org/officeDocument/2006/relationships/vmlDrawing" Target="../drawings/vmlDrawing4.vml"/><Relationship Id="rId4" Type="http://schemas.openxmlformats.org/officeDocument/2006/relationships/oleObject" Target="../embeddings/oleObject5.bin"/></Relationships>
</file>

<file path=ppt/slides/_rels/slide3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14.xml"/><Relationship Id="rId1" Type="http://schemas.openxmlformats.org/officeDocument/2006/relationships/vmlDrawing" Target="../drawings/vmlDrawing5.vml"/></Relationships>
</file>

<file path=ppt/slides/_rels/slide4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8" Type="http://schemas.openxmlformats.org/officeDocument/2006/relationships/image" Target="../media/image66.gif"/><Relationship Id="rId3" Type="http://schemas.openxmlformats.org/officeDocument/2006/relationships/image" Target="../media/image61.jpeg"/><Relationship Id="rId7" Type="http://schemas.openxmlformats.org/officeDocument/2006/relationships/image" Target="../media/image65.jpeg"/><Relationship Id="rId2" Type="http://schemas.openxmlformats.org/officeDocument/2006/relationships/image" Target="../media/image60.jpeg"/><Relationship Id="rId1" Type="http://schemas.openxmlformats.org/officeDocument/2006/relationships/slideLayout" Target="../slideLayouts/slideLayout7.xml"/><Relationship Id="rId6" Type="http://schemas.openxmlformats.org/officeDocument/2006/relationships/image" Target="../media/image64.jpeg"/><Relationship Id="rId5" Type="http://schemas.openxmlformats.org/officeDocument/2006/relationships/image" Target="../media/image63.jpeg"/><Relationship Id="rId4" Type="http://schemas.openxmlformats.org/officeDocument/2006/relationships/image" Target="../media/image62.jpeg"/></Relationships>
</file>

<file path=ppt/slides/_rels/slide52.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7.xml"/><Relationship Id="rId4" Type="http://schemas.openxmlformats.org/officeDocument/2006/relationships/image" Target="../media/image69.jpeg"/></Relationships>
</file>

<file path=ppt/slides/_rels/slide53.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slideLayout" Target="../slideLayouts/slideLayout1.xml"/><Relationship Id="rId5" Type="http://schemas.openxmlformats.org/officeDocument/2006/relationships/image" Target="../media/image75.jpeg"/><Relationship Id="rId4" Type="http://schemas.openxmlformats.org/officeDocument/2006/relationships/image" Target="../media/image74.jpeg"/></Relationships>
</file>

<file path=ppt/slides/_rels/slide55.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642938" y="357167"/>
            <a:ext cx="7772400" cy="3500461"/>
          </a:xfrm>
          <a:effectLst>
            <a:outerShdw dist="35921" dir="2700000" algn="ctr" rotWithShape="0">
              <a:schemeClr val="bg2"/>
            </a:outerShdw>
          </a:effectLst>
        </p:spPr>
        <p:txBody>
          <a:bodyPr/>
          <a:lstStyle/>
          <a:p>
            <a:pPr eaLnBrk="1" hangingPunct="1">
              <a:defRPr/>
            </a:pPr>
            <a:r>
              <a:rPr lang="ru-RU" sz="5400" b="1" dirty="0" smtClean="0">
                <a:solidFill>
                  <a:srgbClr val="333399"/>
                </a:solidFill>
                <a:cs typeface="Times New Roman" pitchFamily="18" charset="0"/>
              </a:rPr>
              <a:t>Защита</a:t>
            </a:r>
            <a:r>
              <a:rPr lang="pl-PL" sz="5400" b="1" dirty="0" smtClean="0">
                <a:solidFill>
                  <a:srgbClr val="333399"/>
                </a:solidFill>
                <a:cs typeface="Times New Roman" pitchFamily="18" charset="0"/>
              </a:rPr>
              <a:t> </a:t>
            </a:r>
            <a:r>
              <a:rPr lang="ru-RU" sz="5400" b="1" dirty="0" smtClean="0">
                <a:solidFill>
                  <a:srgbClr val="333399"/>
                </a:solidFill>
                <a:cs typeface="Times New Roman" pitchFamily="18" charset="0"/>
              </a:rPr>
              <a:t>жизни и семьи:</a:t>
            </a:r>
            <a:br>
              <a:rPr lang="ru-RU" sz="5400" b="1" dirty="0" smtClean="0">
                <a:solidFill>
                  <a:srgbClr val="333399"/>
                </a:solidFill>
                <a:cs typeface="Times New Roman" pitchFamily="18" charset="0"/>
              </a:rPr>
            </a:br>
            <a:r>
              <a:rPr lang="ru-RU" sz="5400" b="1" dirty="0" smtClean="0">
                <a:solidFill>
                  <a:srgbClr val="333399"/>
                </a:solidFill>
                <a:cs typeface="Times New Roman" pitchFamily="18" charset="0"/>
              </a:rPr>
              <a:t/>
            </a:r>
            <a:br>
              <a:rPr lang="ru-RU" sz="5400" b="1" dirty="0" smtClean="0">
                <a:solidFill>
                  <a:srgbClr val="333399"/>
                </a:solidFill>
                <a:cs typeface="Times New Roman" pitchFamily="18" charset="0"/>
              </a:rPr>
            </a:br>
            <a:r>
              <a:rPr lang="ru-RU" sz="5400" b="1" dirty="0" smtClean="0">
                <a:solidFill>
                  <a:srgbClr val="333399"/>
                </a:solidFill>
                <a:cs typeface="Times New Roman" pitchFamily="18" charset="0"/>
              </a:rPr>
              <a:t>ФАКТЫ</a:t>
            </a:r>
            <a:r>
              <a:rPr lang="ru-RU" sz="6000" b="1" dirty="0" smtClean="0">
                <a:solidFill>
                  <a:schemeClr val="tx1"/>
                </a:solidFill>
              </a:rPr>
              <a:t> </a:t>
            </a:r>
            <a:endParaRPr lang="ru-RU" sz="5400" b="1" dirty="0" smtClean="0">
              <a:solidFill>
                <a:schemeClr val="accent6"/>
              </a:solidFill>
              <a:effectLst>
                <a:outerShdw blurRad="38100" dist="38100" dir="2700000" algn="tl">
                  <a:srgbClr val="000000">
                    <a:alpha val="43137"/>
                  </a:srgbClr>
                </a:outerShdw>
              </a:effectLst>
            </a:endParaRPr>
          </a:p>
        </p:txBody>
      </p:sp>
      <p:sp>
        <p:nvSpPr>
          <p:cNvPr id="24579" name="Rectangle 3"/>
          <p:cNvSpPr>
            <a:spLocks noGrp="1" noChangeArrowheads="1"/>
          </p:cNvSpPr>
          <p:nvPr>
            <p:ph idx="1"/>
          </p:nvPr>
        </p:nvSpPr>
        <p:spPr>
          <a:xfrm>
            <a:off x="357188" y="1981200"/>
            <a:ext cx="8572500" cy="4519634"/>
          </a:xfrm>
          <a:effectLst>
            <a:outerShdw dist="35921" dir="2700000" algn="ctr" rotWithShape="0">
              <a:schemeClr val="bg2"/>
            </a:outerShdw>
          </a:effectLst>
        </p:spPr>
        <p:txBody>
          <a:bodyPr>
            <a:normAutofit fontScale="92500" lnSpcReduction="10000"/>
          </a:bodyPr>
          <a:lstStyle/>
          <a:p>
            <a:pPr>
              <a:buFontTx/>
              <a:buNone/>
              <a:defRPr/>
            </a:pPr>
            <a:endParaRPr lang="pl-PL" sz="1200" dirty="0" smtClean="0"/>
          </a:p>
          <a:p>
            <a:pPr>
              <a:buFontTx/>
              <a:buNone/>
              <a:defRPr/>
            </a:pPr>
            <a:endParaRPr lang="pl-PL" sz="1200" dirty="0" smtClean="0"/>
          </a:p>
          <a:p>
            <a:pPr>
              <a:buFontTx/>
              <a:buNone/>
              <a:defRPr/>
            </a:pPr>
            <a:endParaRPr lang="pl-PL" sz="1200" dirty="0" smtClean="0"/>
          </a:p>
          <a:p>
            <a:pPr>
              <a:buFontTx/>
              <a:buNone/>
              <a:defRPr/>
            </a:pPr>
            <a:endParaRPr lang="pl-PL" sz="1200" dirty="0" smtClean="0"/>
          </a:p>
          <a:p>
            <a:pPr>
              <a:buFontTx/>
              <a:buNone/>
              <a:defRPr/>
            </a:pPr>
            <a:endParaRPr lang="pl-PL" sz="1200" dirty="0" smtClean="0"/>
          </a:p>
          <a:p>
            <a:pPr>
              <a:buFontTx/>
              <a:buNone/>
              <a:defRPr/>
            </a:pPr>
            <a:endParaRPr lang="pl-PL" sz="1200" dirty="0" smtClean="0"/>
          </a:p>
          <a:p>
            <a:pPr>
              <a:buFontTx/>
              <a:buNone/>
              <a:defRPr/>
            </a:pPr>
            <a:endParaRPr lang="pl-PL" sz="1200" dirty="0" smtClean="0"/>
          </a:p>
          <a:p>
            <a:pPr>
              <a:buFontTx/>
              <a:buNone/>
              <a:defRPr/>
            </a:pPr>
            <a:endParaRPr lang="pl-PL" sz="1200" dirty="0" smtClean="0"/>
          </a:p>
          <a:p>
            <a:pPr>
              <a:buFontTx/>
              <a:buNone/>
              <a:defRPr/>
            </a:pPr>
            <a:endParaRPr lang="pl-PL" sz="1200" dirty="0" smtClean="0"/>
          </a:p>
          <a:p>
            <a:pPr>
              <a:buFontTx/>
              <a:buNone/>
              <a:defRPr/>
            </a:pPr>
            <a:endParaRPr lang="pl-PL" sz="1200" dirty="0" smtClean="0"/>
          </a:p>
          <a:p>
            <a:pPr>
              <a:buFontTx/>
              <a:buNone/>
              <a:defRPr/>
            </a:pPr>
            <a:endParaRPr lang="pl-PL" sz="1200" dirty="0" smtClean="0"/>
          </a:p>
          <a:p>
            <a:pPr>
              <a:buFontTx/>
              <a:buNone/>
              <a:defRPr/>
            </a:pPr>
            <a:endParaRPr lang="en-US" sz="1200" dirty="0" smtClean="0"/>
          </a:p>
          <a:p>
            <a:pPr>
              <a:buFontTx/>
              <a:buNone/>
              <a:defRPr/>
            </a:pPr>
            <a:endParaRPr lang="ru-RU" sz="1200" dirty="0" smtClean="0"/>
          </a:p>
          <a:p>
            <a:pPr>
              <a:buFontTx/>
              <a:buNone/>
              <a:defRPr/>
            </a:pPr>
            <a:r>
              <a:rPr lang="ru-RU" sz="2000" dirty="0" smtClean="0">
                <a:effectLst>
                  <a:outerShdw blurRad="38100" dist="38100" dir="2700000" algn="tl">
                    <a:srgbClr val="000000">
                      <a:alpha val="43137"/>
                    </a:srgbClr>
                  </a:outerShdw>
                </a:effectLst>
              </a:rPr>
              <a:t>Благотворительный фонд </a:t>
            </a:r>
          </a:p>
          <a:p>
            <a:pPr>
              <a:buFontTx/>
              <a:buNone/>
              <a:defRPr/>
            </a:pPr>
            <a:r>
              <a:rPr lang="ru-RU" sz="2000" dirty="0" smtClean="0">
                <a:effectLst>
                  <a:outerShdw blurRad="38100" dist="38100" dir="2700000" algn="tl">
                    <a:srgbClr val="000000">
                      <a:alpha val="43137"/>
                    </a:srgbClr>
                  </a:outerShdw>
                </a:effectLst>
              </a:rPr>
              <a:t>защиты жизни и семьи</a:t>
            </a:r>
          </a:p>
          <a:p>
            <a:pPr>
              <a:buFontTx/>
              <a:buNone/>
              <a:defRPr/>
            </a:pPr>
            <a:r>
              <a:rPr lang="ru-RU" sz="2000" dirty="0" smtClean="0">
                <a:effectLst>
                  <a:outerShdw blurRad="38100" dist="38100" dir="2700000" algn="tl">
                    <a:srgbClr val="000000">
                      <a:alpha val="43137"/>
                    </a:srgbClr>
                  </a:outerShdw>
                </a:effectLst>
              </a:rPr>
              <a:t>						          </a:t>
            </a:r>
            <a:endParaRPr lang="en-US" sz="2000" dirty="0" smtClean="0">
              <a:effectLst>
                <a:outerShdw blurRad="38100" dist="38100" dir="2700000" algn="tl">
                  <a:srgbClr val="000000">
                    <a:alpha val="43137"/>
                  </a:srgbClr>
                </a:outerShdw>
              </a:effectLst>
            </a:endParaRPr>
          </a:p>
          <a:p>
            <a:pPr>
              <a:buFontTx/>
              <a:buNone/>
              <a:defRPr/>
            </a:pPr>
            <a:r>
              <a:rPr lang="pl-PL" sz="2400" dirty="0" smtClean="0">
                <a:solidFill>
                  <a:schemeClr val="accent4"/>
                </a:solidFill>
                <a:hlinkClick r:id="rId2"/>
              </a:rPr>
              <a:t>www.prolife-belarus.org</a:t>
            </a:r>
            <a:endParaRPr lang="ru-RU" sz="2400" dirty="0" smtClean="0">
              <a:solidFill>
                <a:schemeClr val="accent4"/>
              </a:solidFill>
            </a:endParaRPr>
          </a:p>
          <a:p>
            <a:pPr>
              <a:buFontTx/>
              <a:buNone/>
              <a:defRPr/>
            </a:pPr>
            <a:r>
              <a:rPr lang="ru-RU" sz="2000" dirty="0" smtClean="0">
                <a:effectLst>
                  <a:outerShdw blurRad="38100" dist="38100" dir="2700000" algn="tl">
                    <a:srgbClr val="000000">
                      <a:alpha val="43137"/>
                    </a:srgbClr>
                  </a:outerShdw>
                </a:effectLst>
              </a:rPr>
              <a:t>							</a:t>
            </a:r>
            <a:r>
              <a:rPr lang="en-US" sz="2000" dirty="0" smtClean="0">
                <a:effectLst>
                  <a:outerShdw blurRad="38100" dist="38100" dir="2700000" algn="tl">
                    <a:srgbClr val="000000">
                      <a:alpha val="43137"/>
                    </a:srgbClr>
                  </a:outerShdw>
                </a:effectLst>
              </a:rPr>
              <a:t>+ 37529 516 91 80</a:t>
            </a:r>
            <a:endParaRPr lang="pl-PL" sz="2000" dirty="0" smtClean="0">
              <a:effectLst>
                <a:outerShdw blurRad="38100" dist="38100" dir="2700000" algn="tl">
                  <a:srgbClr val="000000">
                    <a:alpha val="43137"/>
                  </a:srgbClr>
                </a:outerShdw>
              </a:effectLst>
            </a:endParaRPr>
          </a:p>
          <a:p>
            <a:pPr>
              <a:buFontTx/>
              <a:buNone/>
              <a:defRPr/>
            </a:pPr>
            <a:r>
              <a:rPr lang="ru-RU" sz="2000" dirty="0" smtClean="0">
                <a:effectLst>
                  <a:outerShdw blurRad="38100" dist="38100" dir="2700000" algn="tl">
                    <a:srgbClr val="000000">
                      <a:alpha val="43137"/>
                    </a:srgbClr>
                  </a:outerShdw>
                </a:effectLst>
              </a:rPr>
              <a:t>							Иван и Наталья </a:t>
            </a:r>
            <a:r>
              <a:rPr lang="ru-RU" sz="2000" dirty="0" err="1" smtClean="0">
                <a:effectLst>
                  <a:outerShdw blurRad="38100" dist="38100" dir="2700000" algn="tl">
                    <a:srgbClr val="000000">
                      <a:alpha val="43137"/>
                    </a:srgbClr>
                  </a:outerShdw>
                </a:effectLst>
              </a:rPr>
              <a:t>Пузановы</a:t>
            </a:r>
            <a:endParaRPr lang="ru-RU" sz="2000" dirty="0" smtClean="0">
              <a:effectLst>
                <a:outerShdw blurRad="38100" dist="38100" dir="2700000" algn="tl">
                  <a:srgbClr val="000000">
                    <a:alpha val="43137"/>
                  </a:srgbClr>
                </a:outerShdw>
              </a:effectLst>
            </a:endParaRPr>
          </a:p>
          <a:p>
            <a:pPr>
              <a:buFontTx/>
              <a:buNone/>
              <a:defRPr/>
            </a:pPr>
            <a:endParaRPr lang="pl-PL" sz="2000" dirty="0" smtClean="0">
              <a:effectLst>
                <a:outerShdw blurRad="38100" dist="38100" dir="2700000" algn="tl">
                  <a:srgbClr val="000000">
                    <a:alpha val="43137"/>
                  </a:srgbClr>
                </a:outerShdw>
              </a:effectLst>
            </a:endParaRPr>
          </a:p>
          <a:p>
            <a:pPr>
              <a:buFontTx/>
              <a:buNone/>
              <a:defRPr/>
            </a:pPr>
            <a:endParaRPr lang="ru-RU" sz="2000" dirty="0" smtClean="0"/>
          </a:p>
        </p:txBody>
      </p:sp>
      <p:pic>
        <p:nvPicPr>
          <p:cNvPr id="9220" name="Picture 4" descr="zagolowok"/>
          <p:cNvPicPr>
            <a:picLocks noChangeAspect="1" noChangeArrowheads="1"/>
          </p:cNvPicPr>
          <p:nvPr/>
        </p:nvPicPr>
        <p:blipFill>
          <a:blip r:embed="rId3" cstate="print"/>
          <a:srcRect/>
          <a:stretch>
            <a:fillRect/>
          </a:stretch>
        </p:blipFill>
        <p:spPr bwMode="auto">
          <a:xfrm>
            <a:off x="428625" y="5429250"/>
            <a:ext cx="5143500" cy="1000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rrowheads="1"/>
          </p:cNvSpPr>
          <p:nvPr>
            <p:ph type="title"/>
          </p:nvPr>
        </p:nvSpPr>
        <p:spPr>
          <a:xfrm>
            <a:off x="457200" y="-152400"/>
            <a:ext cx="8229600" cy="1570038"/>
          </a:xfrm>
        </p:spPr>
        <p:txBody>
          <a:bodyPr/>
          <a:lstStyle/>
          <a:p>
            <a:pPr eaLnBrk="1" hangingPunct="1"/>
            <a:r>
              <a:rPr lang="ru-RU" smtClean="0"/>
              <a:t>10 недель</a:t>
            </a:r>
            <a:br>
              <a:rPr lang="ru-RU" smtClean="0"/>
            </a:br>
            <a:r>
              <a:rPr lang="ru-RU" smtClean="0"/>
              <a:t>присутствуют все органы</a:t>
            </a:r>
          </a:p>
        </p:txBody>
      </p:sp>
      <p:pic>
        <p:nvPicPr>
          <p:cNvPr id="17411" name="Picture 3" descr="А7"/>
          <p:cNvPicPr>
            <a:picLocks noGrp="1" noChangeAspect="1" noChangeArrowheads="1"/>
          </p:cNvPicPr>
          <p:nvPr>
            <p:ph idx="1"/>
          </p:nvPr>
        </p:nvPicPr>
        <p:blipFill>
          <a:blip r:embed="rId2" cstate="print"/>
          <a:srcRect/>
          <a:stretch>
            <a:fillRect/>
          </a:stretch>
        </p:blipFill>
        <p:spPr>
          <a:xfrm>
            <a:off x="1295400" y="1371600"/>
            <a:ext cx="6477000" cy="5334000"/>
          </a:xfrm>
          <a:noFill/>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1730" name="Rectangle 2"/>
          <p:cNvSpPr>
            <a:spLocks noGrp="1" noRot="1" noChangeArrowheads="1"/>
          </p:cNvSpPr>
          <p:nvPr>
            <p:ph type="title"/>
          </p:nvPr>
        </p:nvSpPr>
        <p:spPr/>
        <p:txBody>
          <a:bodyPr>
            <a:normAutofit fontScale="90000"/>
          </a:bodyPr>
          <a:lstStyle/>
          <a:p>
            <a:pPr eaLnBrk="1" hangingPunct="1"/>
            <a:r>
              <a:rPr lang="ru-RU" sz="8000" smtClean="0">
                <a:solidFill>
                  <a:schemeClr val="hlink"/>
                </a:solidFill>
              </a:rPr>
              <a:t>Аборт</a:t>
            </a:r>
          </a:p>
        </p:txBody>
      </p:sp>
      <p:sp>
        <p:nvSpPr>
          <p:cNvPr id="201731" name="Rectangle 3"/>
          <p:cNvSpPr>
            <a:spLocks noGrp="1" noChangeArrowheads="1"/>
          </p:cNvSpPr>
          <p:nvPr>
            <p:ph idx="1"/>
          </p:nvPr>
        </p:nvSpPr>
        <p:spPr>
          <a:xfrm>
            <a:off x="457200" y="1857364"/>
            <a:ext cx="8229600" cy="4268799"/>
          </a:xfrm>
        </p:spPr>
        <p:txBody>
          <a:bodyPr/>
          <a:lstStyle/>
          <a:p>
            <a:pPr eaLnBrk="1" hangingPunct="1">
              <a:lnSpc>
                <a:spcPct val="80000"/>
              </a:lnSpc>
            </a:pPr>
            <a:r>
              <a:rPr lang="ru-RU" sz="2800" dirty="0" smtClean="0"/>
              <a:t>78% перенесенных абортов заканчивается воспалительным процессом и различными заболеваниями половых органов</a:t>
            </a:r>
          </a:p>
          <a:p>
            <a:pPr eaLnBrk="1" hangingPunct="1">
              <a:lnSpc>
                <a:spcPct val="80000"/>
              </a:lnSpc>
            </a:pPr>
            <a:r>
              <a:rPr lang="ru-RU" sz="2800" dirty="0" smtClean="0"/>
              <a:t>В 50% случаев аборты грозят бесплодием</a:t>
            </a:r>
          </a:p>
          <a:p>
            <a:pPr eaLnBrk="1" hangingPunct="1">
              <a:lnSpc>
                <a:spcPct val="80000"/>
              </a:lnSpc>
            </a:pPr>
            <a:r>
              <a:rPr lang="ru-RU" sz="2800" dirty="0" smtClean="0"/>
              <a:t>Это причина развития рака груди</a:t>
            </a:r>
          </a:p>
          <a:p>
            <a:pPr eaLnBrk="1" hangingPunct="1">
              <a:lnSpc>
                <a:spcPct val="80000"/>
              </a:lnSpc>
            </a:pPr>
            <a:r>
              <a:rPr lang="ru-RU" sz="2800" dirty="0" smtClean="0"/>
              <a:t>Каждая шестая супружеская пара в Беларуси - бесплодна, в 80% - это результат абортов и венерических заболеваний</a:t>
            </a:r>
          </a:p>
          <a:p>
            <a:pPr eaLnBrk="1" hangingPunct="1">
              <a:lnSpc>
                <a:spcPct val="80000"/>
              </a:lnSpc>
            </a:pPr>
            <a:endParaRPr lang="ru-RU" sz="2400" dirty="0" smtClean="0"/>
          </a:p>
          <a:p>
            <a:pPr eaLnBrk="1" hangingPunct="1">
              <a:lnSpc>
                <a:spcPct val="80000"/>
              </a:lnSpc>
            </a:pPr>
            <a:endParaRPr lang="ru-RU" sz="2400" dirty="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01730"/>
                                        </p:tgtEl>
                                        <p:attrNameLst>
                                          <p:attrName>style.visibility</p:attrName>
                                        </p:attrNameLst>
                                      </p:cBhvr>
                                      <p:to>
                                        <p:strVal val="visible"/>
                                      </p:to>
                                    </p:set>
                                    <p:anim calcmode="lin" valueType="num">
                                      <p:cBhvr>
                                        <p:cTn id="7" dur="500" fill="hold"/>
                                        <p:tgtEl>
                                          <p:spTgt spid="201730"/>
                                        </p:tgtEl>
                                        <p:attrNameLst>
                                          <p:attrName>ppt_w</p:attrName>
                                        </p:attrNameLst>
                                      </p:cBhvr>
                                      <p:tavLst>
                                        <p:tav tm="0">
                                          <p:val>
                                            <p:fltVal val="0"/>
                                          </p:val>
                                        </p:tav>
                                        <p:tav tm="100000">
                                          <p:val>
                                            <p:strVal val="#ppt_w"/>
                                          </p:val>
                                        </p:tav>
                                      </p:tavLst>
                                    </p:anim>
                                    <p:anim calcmode="lin" valueType="num">
                                      <p:cBhvr>
                                        <p:cTn id="8" dur="500" fill="hold"/>
                                        <p:tgtEl>
                                          <p:spTgt spid="201730"/>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201731">
                                            <p:txEl>
                                              <p:pRg st="0" end="0"/>
                                            </p:txEl>
                                          </p:spTgt>
                                        </p:tgtEl>
                                        <p:attrNameLst>
                                          <p:attrName>style.visibility</p:attrName>
                                        </p:attrNameLst>
                                      </p:cBhvr>
                                      <p:to>
                                        <p:strVal val="visible"/>
                                      </p:to>
                                    </p:set>
                                    <p:anim calcmode="lin" valueType="num">
                                      <p:cBhvr>
                                        <p:cTn id="13" dur="500" fill="hold"/>
                                        <p:tgtEl>
                                          <p:spTgt spid="201731">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201731">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201731">
                                            <p:txEl>
                                              <p:pRg st="1" end="1"/>
                                            </p:txEl>
                                          </p:spTgt>
                                        </p:tgtEl>
                                        <p:attrNameLst>
                                          <p:attrName>style.visibility</p:attrName>
                                        </p:attrNameLst>
                                      </p:cBhvr>
                                      <p:to>
                                        <p:strVal val="visible"/>
                                      </p:to>
                                    </p:set>
                                    <p:anim calcmode="lin" valueType="num">
                                      <p:cBhvr>
                                        <p:cTn id="19" dur="500" fill="hold"/>
                                        <p:tgtEl>
                                          <p:spTgt spid="201731">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201731">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201731">
                                            <p:txEl>
                                              <p:pRg st="2" end="2"/>
                                            </p:txEl>
                                          </p:spTgt>
                                        </p:tgtEl>
                                        <p:attrNameLst>
                                          <p:attrName>style.visibility</p:attrName>
                                        </p:attrNameLst>
                                      </p:cBhvr>
                                      <p:to>
                                        <p:strVal val="visible"/>
                                      </p:to>
                                    </p:set>
                                    <p:anim calcmode="lin" valueType="num">
                                      <p:cBhvr>
                                        <p:cTn id="25" dur="500" fill="hold"/>
                                        <p:tgtEl>
                                          <p:spTgt spid="201731">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201731">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201731">
                                            <p:txEl>
                                              <p:pRg st="3" end="3"/>
                                            </p:txEl>
                                          </p:spTgt>
                                        </p:tgtEl>
                                        <p:attrNameLst>
                                          <p:attrName>style.visibility</p:attrName>
                                        </p:attrNameLst>
                                      </p:cBhvr>
                                      <p:to>
                                        <p:strVal val="visible"/>
                                      </p:to>
                                    </p:set>
                                    <p:anim calcmode="lin" valueType="num">
                                      <p:cBhvr>
                                        <p:cTn id="31" dur="500" fill="hold"/>
                                        <p:tgtEl>
                                          <p:spTgt spid="201731">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201731">
                                            <p:txEl>
                                              <p:pRg st="3" end="3"/>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1730" grpId="0"/>
      <p:bldP spid="201731"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 descr="D:\диск консультанта\Aborty\убиенные\1168497124_25.jpg"/>
          <p:cNvPicPr>
            <a:picLocks noGrp="1" noChangeAspect="1" noChangeArrowheads="1"/>
          </p:cNvPicPr>
          <p:nvPr>
            <p:ph type="pic" idx="1"/>
          </p:nvPr>
        </p:nvPicPr>
        <p:blipFill>
          <a:blip r:embed="rId2" cstate="print"/>
          <a:srcRect t="3512" b="3512"/>
          <a:stretch>
            <a:fillRect/>
          </a:stretch>
        </p:blipFill>
        <p:spPr bwMode="auto">
          <a:xfrm>
            <a:off x="0" y="0"/>
            <a:ext cx="4643438" cy="3714752"/>
          </a:xfrm>
          <a:prstGeom prst="rect">
            <a:avLst/>
          </a:prstGeom>
          <a:noFill/>
        </p:spPr>
      </p:pic>
      <p:sp>
        <p:nvSpPr>
          <p:cNvPr id="4" name="Текст 3"/>
          <p:cNvSpPr>
            <a:spLocks noGrp="1"/>
          </p:cNvSpPr>
          <p:nvPr>
            <p:ph type="body" sz="half" idx="2"/>
          </p:nvPr>
        </p:nvSpPr>
        <p:spPr>
          <a:xfrm>
            <a:off x="0" y="3643314"/>
            <a:ext cx="9144000" cy="3214686"/>
          </a:xfrm>
        </p:spPr>
        <p:txBody>
          <a:bodyPr>
            <a:normAutofit/>
          </a:bodyPr>
          <a:lstStyle/>
          <a:p>
            <a:r>
              <a:rPr lang="ru-RU" sz="2200" dirty="0" smtClean="0">
                <a:solidFill>
                  <a:srgbClr val="FFC000"/>
                </a:solidFill>
              </a:rPr>
              <a:t/>
            </a:r>
            <a:br>
              <a:rPr lang="ru-RU" sz="2200" dirty="0" smtClean="0">
                <a:solidFill>
                  <a:srgbClr val="FFC000"/>
                </a:solidFill>
              </a:rPr>
            </a:br>
            <a:r>
              <a:rPr lang="ru-RU" sz="2800" dirty="0" smtClean="0">
                <a:solidFill>
                  <a:schemeClr val="bg2">
                    <a:lumMod val="75000"/>
                  </a:schemeClr>
                </a:solidFill>
              </a:rPr>
              <a:t>Мало кто знает, что </a:t>
            </a:r>
            <a:r>
              <a:rPr lang="ru-RU" sz="2800" b="1" dirty="0" smtClean="0">
                <a:solidFill>
                  <a:schemeClr val="bg2">
                    <a:lumMod val="75000"/>
                  </a:schemeClr>
                </a:solidFill>
              </a:rPr>
              <a:t>причина смерти трети женщин - последствия аборта.</a:t>
            </a:r>
            <a:r>
              <a:rPr lang="ru-RU" sz="2800" dirty="0" smtClean="0">
                <a:solidFill>
                  <a:schemeClr val="bg2">
                    <a:lumMod val="75000"/>
                  </a:schemeClr>
                </a:solidFill>
              </a:rPr>
              <a:t> </a:t>
            </a:r>
            <a:r>
              <a:rPr lang="ru-RU" sz="2800" b="1" dirty="0" smtClean="0">
                <a:solidFill>
                  <a:schemeClr val="bg2">
                    <a:lumMod val="75000"/>
                  </a:schemeClr>
                </a:solidFill>
              </a:rPr>
              <a:t>Среди причин материнской смертности, вторичного бесплодия и воспалительных заболеваний репродуктивных органов женщины, последствия аборта занимают лидирующие позиции. </a:t>
            </a:r>
            <a:endParaRPr lang="ru-RU" sz="2800" dirty="0" smtClean="0">
              <a:solidFill>
                <a:schemeClr val="bg2">
                  <a:lumMod val="75000"/>
                </a:schemeClr>
              </a:solidFill>
            </a:endParaRPr>
          </a:p>
        </p:txBody>
      </p:sp>
      <p:sp>
        <p:nvSpPr>
          <p:cNvPr id="7" name="TextBox 6"/>
          <p:cNvSpPr txBox="1"/>
          <p:nvPr/>
        </p:nvSpPr>
        <p:spPr>
          <a:xfrm>
            <a:off x="4786314" y="285728"/>
            <a:ext cx="4214842" cy="2554545"/>
          </a:xfrm>
          <a:prstGeom prst="rect">
            <a:avLst/>
          </a:prstGeom>
          <a:noFill/>
        </p:spPr>
        <p:txBody>
          <a:bodyPr wrap="square" rtlCol="0">
            <a:spAutoFit/>
          </a:bodyPr>
          <a:lstStyle/>
          <a:p>
            <a:r>
              <a:rPr lang="ru-RU" sz="3200" b="1" dirty="0" smtClean="0">
                <a:solidFill>
                  <a:schemeClr val="bg2">
                    <a:lumMod val="75000"/>
                  </a:schemeClr>
                </a:solidFill>
              </a:rPr>
              <a:t>УБИЙСТВО ТВОЕГО РЕБЁНКА- ЭТО ГЛАВНОЕ ПОСЛЕДСТВИЕ АБОРТА!</a:t>
            </a:r>
            <a:endParaRPr lang="ru-RU" sz="3200" b="1" dirty="0">
              <a:solidFill>
                <a:schemeClr val="bg2">
                  <a:lumMod val="75000"/>
                </a:schemeClr>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378" name="Picture 2" descr="D:\диск консультанта\pro-life\kartinki о зачатиии\scan.razwitie\0013.4,5 mesiaca.jpg"/>
          <p:cNvPicPr>
            <a:picLocks noGrp="1" noChangeAspect="1" noChangeArrowheads="1"/>
          </p:cNvPicPr>
          <p:nvPr>
            <p:ph type="pic" idx="1"/>
          </p:nvPr>
        </p:nvPicPr>
        <p:blipFill>
          <a:blip r:embed="rId2" cstate="print"/>
          <a:srcRect t="10451" b="10451"/>
          <a:stretch>
            <a:fillRect/>
          </a:stretch>
        </p:blipFill>
        <p:spPr bwMode="auto">
          <a:xfrm>
            <a:off x="0" y="0"/>
            <a:ext cx="7116763" cy="6858000"/>
          </a:xfrm>
          <a:prstGeom prst="rect">
            <a:avLst/>
          </a:prstGeom>
          <a:noFill/>
        </p:spPr>
      </p:pic>
      <p:sp>
        <p:nvSpPr>
          <p:cNvPr id="4" name="Текст 3"/>
          <p:cNvSpPr>
            <a:spLocks noGrp="1"/>
          </p:cNvSpPr>
          <p:nvPr>
            <p:ph type="body" sz="half" idx="2"/>
          </p:nvPr>
        </p:nvSpPr>
        <p:spPr>
          <a:xfrm>
            <a:off x="5429256" y="0"/>
            <a:ext cx="3714744" cy="6858000"/>
          </a:xfrm>
        </p:spPr>
        <p:txBody>
          <a:bodyPr>
            <a:normAutofit fontScale="92500"/>
          </a:bodyPr>
          <a:lstStyle/>
          <a:p>
            <a:r>
              <a:rPr lang="ru-RU" sz="2400" b="1" dirty="0" smtClean="0">
                <a:solidFill>
                  <a:srgbClr val="0070C0"/>
                </a:solidFill>
              </a:rPr>
              <a:t>ЕСЛИ ОН НЕ ЖИВОЙ, ТО ПОЧЕМУ ОН РАСТЁТ?</a:t>
            </a:r>
          </a:p>
          <a:p>
            <a:endParaRPr lang="ru-RU" sz="2400" b="1" dirty="0" smtClean="0">
              <a:solidFill>
                <a:srgbClr val="0070C0"/>
              </a:solidFill>
            </a:endParaRPr>
          </a:p>
          <a:p>
            <a:r>
              <a:rPr lang="ru-RU" sz="2400" b="1" dirty="0" smtClean="0">
                <a:solidFill>
                  <a:srgbClr val="0070C0"/>
                </a:solidFill>
              </a:rPr>
              <a:t>ЕСЛИ ОН НЕ ЧЕЛОВЕК, ТО КТО ЖЕ ОН?</a:t>
            </a:r>
          </a:p>
          <a:p>
            <a:endParaRPr lang="ru-RU" sz="2400" b="1" dirty="0" smtClean="0">
              <a:solidFill>
                <a:srgbClr val="0070C0"/>
              </a:solidFill>
            </a:endParaRPr>
          </a:p>
          <a:p>
            <a:r>
              <a:rPr lang="ru-RU" sz="2400" b="1" dirty="0" smtClean="0">
                <a:solidFill>
                  <a:srgbClr val="0070C0"/>
                </a:solidFill>
              </a:rPr>
              <a:t>ЕСЛИ ЭТО НЕ РЕБЁНОК, ТО ПОЧЕМУ ОН СОСЁТ СВОЙ ПАЛЬЧИК?</a:t>
            </a:r>
          </a:p>
          <a:p>
            <a:endParaRPr lang="ru-RU" dirty="0" smtClean="0">
              <a:solidFill>
                <a:srgbClr val="0070C0"/>
              </a:solidFill>
            </a:endParaRPr>
          </a:p>
          <a:p>
            <a:r>
              <a:rPr lang="ru-RU" sz="2800" b="1" dirty="0" smtClean="0">
                <a:solidFill>
                  <a:srgbClr val="0070C0"/>
                </a:solidFill>
              </a:rPr>
              <a:t>ЕСЛИ ЭТО ЖИВОЙ ЧЕЛОВЕЧЕСКИЙ РЕБЁНОК,</a:t>
            </a:r>
          </a:p>
          <a:p>
            <a:r>
              <a:rPr lang="ru-RU" sz="2800" b="1" dirty="0" smtClean="0">
                <a:solidFill>
                  <a:srgbClr val="0070C0"/>
                </a:solidFill>
              </a:rPr>
              <a:t>ПОЧЕМУ МЫ ПОЗВОЛЯЕМ ЕГО УБИВАТЬ?</a:t>
            </a:r>
            <a:endParaRPr lang="ru-RU" sz="2800" b="1" dirty="0">
              <a:solidFill>
                <a:srgbClr val="0070C0"/>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840"/>
          <p:cNvPicPr>
            <a:picLocks noChangeAspect="1" noChangeArrowheads="1"/>
          </p:cNvPicPr>
          <p:nvPr/>
        </p:nvPicPr>
        <p:blipFill>
          <a:blip r:embed="rId3" cstate="print"/>
          <a:srcRect/>
          <a:stretch>
            <a:fillRect/>
          </a:stretch>
        </p:blipFill>
        <p:spPr bwMode="auto">
          <a:xfrm>
            <a:off x="0" y="0"/>
            <a:ext cx="9144000" cy="6873875"/>
          </a:xfrm>
          <a:prstGeom prst="rect">
            <a:avLst/>
          </a:prstGeom>
          <a:noFill/>
          <a:ln w="9525">
            <a:noFill/>
            <a:miter lim="800000"/>
            <a:headEnd/>
            <a:tailEnd/>
          </a:ln>
        </p:spPr>
      </p:pic>
      <p:sp>
        <p:nvSpPr>
          <p:cNvPr id="22531" name="Rectangle 841"/>
          <p:cNvSpPr>
            <a:spLocks noGrp="1" noChangeArrowheads="1"/>
          </p:cNvSpPr>
          <p:nvPr>
            <p:ph type="title"/>
          </p:nvPr>
        </p:nvSpPr>
        <p:spPr/>
        <p:txBody>
          <a:bodyPr/>
          <a:lstStyle/>
          <a:p>
            <a:pPr eaLnBrk="1" hangingPunct="1"/>
            <a:endParaRPr lang="ru-RU" smtClean="0"/>
          </a:p>
        </p:txBody>
      </p:sp>
      <p:sp>
        <p:nvSpPr>
          <p:cNvPr id="22532" name="Rectangle 842"/>
          <p:cNvSpPr>
            <a:spLocks noChangeArrowheads="1"/>
          </p:cNvSpPr>
          <p:nvPr/>
        </p:nvSpPr>
        <p:spPr bwMode="auto">
          <a:xfrm>
            <a:off x="381000" y="381000"/>
            <a:ext cx="3429000" cy="1371600"/>
          </a:xfrm>
          <a:prstGeom prst="rect">
            <a:avLst/>
          </a:prstGeom>
          <a:noFill/>
          <a:ln w="9525">
            <a:noFill/>
            <a:miter lim="800000"/>
            <a:headEnd/>
            <a:tailEnd/>
          </a:ln>
        </p:spPr>
        <p:txBody>
          <a:bodyPr anchor="ctr"/>
          <a:lstStyle/>
          <a:p>
            <a:pPr algn="ctr"/>
            <a:r>
              <a:rPr lang="ru-RU" sz="2800" b="1">
                <a:latin typeface="Comic Sans MS" pitchFamily="66" charset="0"/>
              </a:rPr>
              <a:t>Состояние законов об абортах в Европе</a:t>
            </a:r>
            <a:endParaRPr lang="en-US" sz="2800" b="1">
              <a:latin typeface="Comic Sans MS" pitchFamily="66"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ru-RU" smtClean="0"/>
              <a:t>Падение рождаемости в Европе</a:t>
            </a:r>
            <a:endParaRPr lang="en-US" smtClean="0"/>
          </a:p>
        </p:txBody>
      </p:sp>
      <p:sp>
        <p:nvSpPr>
          <p:cNvPr id="10243" name="Rectangle 3"/>
          <p:cNvSpPr>
            <a:spLocks noGrp="1" noChangeArrowheads="1"/>
          </p:cNvSpPr>
          <p:nvPr>
            <p:ph idx="1"/>
          </p:nvPr>
        </p:nvSpPr>
        <p:spPr>
          <a:xfrm>
            <a:off x="457200" y="1600200"/>
            <a:ext cx="8229600" cy="4953000"/>
          </a:xfrm>
        </p:spPr>
        <p:txBody>
          <a:bodyPr/>
          <a:lstStyle/>
          <a:p>
            <a:pPr eaLnBrk="1" hangingPunct="1"/>
            <a:r>
              <a:rPr lang="en-US" sz="7700" dirty="0" smtClean="0"/>
              <a:t>1965		2.5 </a:t>
            </a:r>
          </a:p>
          <a:p>
            <a:pPr eaLnBrk="1" hangingPunct="1">
              <a:buFontTx/>
              <a:buNone/>
            </a:pPr>
            <a:r>
              <a:rPr lang="en-US" sz="7700" dirty="0" smtClean="0">
                <a:cs typeface="Arial" charset="0"/>
              </a:rPr>
              <a:t>					</a:t>
            </a:r>
            <a:r>
              <a:rPr lang="en-US" sz="8800" dirty="0" smtClean="0">
                <a:cs typeface="Arial" charset="0"/>
              </a:rPr>
              <a:t>↓	</a:t>
            </a:r>
          </a:p>
          <a:p>
            <a:pPr eaLnBrk="1" hangingPunct="1"/>
            <a:r>
              <a:rPr lang="en-US" sz="7700" dirty="0" smtClean="0"/>
              <a:t>2005		1.5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024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024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20041104-02"/>
          <p:cNvPicPr>
            <a:picLocks noGrp="1" noChangeAspect="1" noChangeArrowheads="1"/>
          </p:cNvPicPr>
          <p:nvPr>
            <p:ph/>
          </p:nvPr>
        </p:nvPicPr>
        <p:blipFill>
          <a:blip r:embed="rId2" cstate="print"/>
          <a:stretch>
            <a:fillRect/>
          </a:stretch>
        </p:blipFill>
        <p:spPr>
          <a:xfrm>
            <a:off x="914400" y="609600"/>
            <a:ext cx="7315200" cy="5486400"/>
          </a:xfrm>
          <a:noFill/>
        </p:spPr>
      </p:pic>
      <p:pic>
        <p:nvPicPr>
          <p:cNvPr id="24579" name="Picture 3" descr="International Abortion Situation"/>
          <p:cNvPicPr>
            <a:picLocks noChangeAspect="1" noChangeArrowheads="1"/>
          </p:cNvPicPr>
          <p:nvPr/>
        </p:nvPicPr>
        <p:blipFill>
          <a:blip r:embed="rId3" cstate="print"/>
          <a:srcRect/>
          <a:stretch>
            <a:fillRect/>
          </a:stretch>
        </p:blipFill>
        <p:spPr bwMode="auto">
          <a:xfrm>
            <a:off x="-11113" y="-20638"/>
            <a:ext cx="9167813" cy="6900863"/>
          </a:xfrm>
          <a:prstGeom prst="rect">
            <a:avLst/>
          </a:prstGeom>
          <a:noFill/>
          <a:ln w="9525">
            <a:noFill/>
            <a:miter lim="800000"/>
            <a:headEnd/>
            <a:tailEnd/>
          </a:ln>
        </p:spPr>
      </p:pic>
      <p:pic>
        <p:nvPicPr>
          <p:cNvPr id="24580" name="Picture 4" descr="abortion status world without text"/>
          <p:cNvPicPr>
            <a:picLocks noChangeAspect="1" noChangeArrowheads="1"/>
          </p:cNvPicPr>
          <p:nvPr/>
        </p:nvPicPr>
        <p:blipFill>
          <a:blip r:embed="rId4" cstate="print"/>
          <a:srcRect/>
          <a:stretch>
            <a:fillRect/>
          </a:stretch>
        </p:blipFill>
        <p:spPr bwMode="auto">
          <a:xfrm>
            <a:off x="-4763" y="-4763"/>
            <a:ext cx="9155113" cy="68691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ru-RU" smtClean="0"/>
              <a:t>Падение рождаемости в мире</a:t>
            </a:r>
            <a:endParaRPr lang="en-US" smtClean="0"/>
          </a:p>
        </p:txBody>
      </p:sp>
      <p:sp>
        <p:nvSpPr>
          <p:cNvPr id="10243" name="Rectangle 3"/>
          <p:cNvSpPr>
            <a:spLocks noGrp="1" noChangeArrowheads="1"/>
          </p:cNvSpPr>
          <p:nvPr>
            <p:ph idx="1"/>
          </p:nvPr>
        </p:nvSpPr>
        <p:spPr>
          <a:xfrm>
            <a:off x="457200" y="1600200"/>
            <a:ext cx="8229600" cy="4953000"/>
          </a:xfrm>
        </p:spPr>
        <p:txBody>
          <a:bodyPr/>
          <a:lstStyle/>
          <a:p>
            <a:pPr eaLnBrk="1" hangingPunct="1"/>
            <a:r>
              <a:rPr lang="en-US" sz="7700" dirty="0" smtClean="0"/>
              <a:t>1965		</a:t>
            </a:r>
            <a:r>
              <a:rPr lang="ru-RU" sz="7700" dirty="0" smtClean="0"/>
              <a:t>4</a:t>
            </a:r>
            <a:r>
              <a:rPr lang="en-US" sz="7700" dirty="0" smtClean="0"/>
              <a:t>.</a:t>
            </a:r>
            <a:r>
              <a:rPr lang="ru-RU" sz="7700" dirty="0" smtClean="0"/>
              <a:t>9</a:t>
            </a:r>
            <a:r>
              <a:rPr lang="en-US" sz="7700" dirty="0" smtClean="0"/>
              <a:t>5 </a:t>
            </a:r>
          </a:p>
          <a:p>
            <a:pPr eaLnBrk="1" hangingPunct="1">
              <a:buFontTx/>
              <a:buNone/>
            </a:pPr>
            <a:r>
              <a:rPr lang="en-US" sz="7700" dirty="0" smtClean="0">
                <a:cs typeface="Arial" charset="0"/>
              </a:rPr>
              <a:t>					</a:t>
            </a:r>
            <a:r>
              <a:rPr lang="en-US" sz="8800" dirty="0" smtClean="0">
                <a:cs typeface="Arial" charset="0"/>
              </a:rPr>
              <a:t>↓	</a:t>
            </a:r>
          </a:p>
          <a:p>
            <a:pPr eaLnBrk="1" hangingPunct="1"/>
            <a:r>
              <a:rPr lang="en-US" sz="7700" dirty="0" smtClean="0"/>
              <a:t>200</a:t>
            </a:r>
            <a:r>
              <a:rPr lang="ru-RU" sz="7700" dirty="0" smtClean="0"/>
              <a:t>8</a:t>
            </a:r>
            <a:r>
              <a:rPr lang="en-US" sz="7700" dirty="0" smtClean="0"/>
              <a:t>		</a:t>
            </a:r>
            <a:r>
              <a:rPr lang="ru-RU" sz="7700" dirty="0" smtClean="0"/>
              <a:t>2</a:t>
            </a:r>
            <a:r>
              <a:rPr lang="en-US" sz="7700" dirty="0" smtClean="0"/>
              <a:t>.</a:t>
            </a:r>
            <a:r>
              <a:rPr lang="ru-RU" sz="7700" dirty="0" smtClean="0"/>
              <a:t>6</a:t>
            </a:r>
            <a:r>
              <a:rPr lang="en-US" sz="7700" dirty="0" smtClean="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024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024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normAutofit fontScale="90000"/>
          </a:bodyPr>
          <a:lstStyle/>
          <a:p>
            <a:pPr eaLnBrk="1" hangingPunct="1"/>
            <a:r>
              <a:rPr lang="ru-RU" sz="6000" dirty="0" smtClean="0">
                <a:solidFill>
                  <a:schemeClr val="accent2"/>
                </a:solidFill>
              </a:rPr>
              <a:t>За период </a:t>
            </a:r>
            <a:br>
              <a:rPr lang="ru-RU" sz="6000" dirty="0" smtClean="0">
                <a:solidFill>
                  <a:schemeClr val="accent2"/>
                </a:solidFill>
              </a:rPr>
            </a:br>
            <a:r>
              <a:rPr lang="ru-RU" sz="6000" dirty="0" smtClean="0">
                <a:solidFill>
                  <a:schemeClr val="accent2"/>
                </a:solidFill>
              </a:rPr>
              <a:t>с </a:t>
            </a:r>
            <a:r>
              <a:rPr lang="ru-RU" sz="6000" dirty="0" smtClean="0">
                <a:solidFill>
                  <a:srgbClr val="FF0000"/>
                </a:solidFill>
              </a:rPr>
              <a:t>1960</a:t>
            </a:r>
            <a:r>
              <a:rPr lang="ru-RU" sz="6000" dirty="0" smtClean="0">
                <a:solidFill>
                  <a:schemeClr val="accent2"/>
                </a:solidFill>
              </a:rPr>
              <a:t> по </a:t>
            </a:r>
            <a:r>
              <a:rPr lang="ru-RU" sz="6000" dirty="0" smtClean="0">
                <a:solidFill>
                  <a:srgbClr val="FF0000"/>
                </a:solidFill>
              </a:rPr>
              <a:t>200</a:t>
            </a:r>
            <a:r>
              <a:rPr lang="pl-PL" sz="6000" dirty="0" smtClean="0">
                <a:solidFill>
                  <a:srgbClr val="FF0000"/>
                </a:solidFill>
              </a:rPr>
              <a:t>8</a:t>
            </a:r>
            <a:r>
              <a:rPr lang="ru-RU" sz="6000" dirty="0" smtClean="0">
                <a:solidFill>
                  <a:schemeClr val="accent2"/>
                </a:solidFill>
              </a:rPr>
              <a:t> год </a:t>
            </a:r>
            <a:endParaRPr lang="pl-PL" sz="6000" dirty="0" smtClean="0">
              <a:solidFill>
                <a:schemeClr val="accent2"/>
              </a:solidFill>
            </a:endParaRPr>
          </a:p>
        </p:txBody>
      </p:sp>
      <p:sp>
        <p:nvSpPr>
          <p:cNvPr id="26627" name="Rectangle 3"/>
          <p:cNvSpPr>
            <a:spLocks noGrp="1" noChangeArrowheads="1"/>
          </p:cNvSpPr>
          <p:nvPr>
            <p:ph idx="1"/>
          </p:nvPr>
        </p:nvSpPr>
        <p:spPr>
          <a:xfrm>
            <a:off x="684213" y="1752600"/>
            <a:ext cx="7772400" cy="3733800"/>
          </a:xfrm>
        </p:spPr>
        <p:txBody>
          <a:bodyPr/>
          <a:lstStyle/>
          <a:p>
            <a:pPr eaLnBrk="1" hangingPunct="1">
              <a:lnSpc>
                <a:spcPct val="90000"/>
              </a:lnSpc>
              <a:buFontTx/>
              <a:buNone/>
            </a:pPr>
            <a:r>
              <a:rPr lang="pl-PL" dirty="0" smtClean="0"/>
              <a:t>  </a:t>
            </a:r>
            <a:r>
              <a:rPr lang="ru-RU" dirty="0" smtClean="0"/>
              <a:t>		</a:t>
            </a:r>
            <a:r>
              <a:rPr lang="ru-RU" sz="4400" dirty="0" smtClean="0">
                <a:solidFill>
                  <a:schemeClr val="accent2"/>
                </a:solidFill>
              </a:rPr>
              <a:t>	</a:t>
            </a:r>
          </a:p>
          <a:p>
            <a:pPr eaLnBrk="1" hangingPunct="1">
              <a:lnSpc>
                <a:spcPct val="90000"/>
              </a:lnSpc>
              <a:buFontTx/>
              <a:buNone/>
            </a:pPr>
            <a:r>
              <a:rPr lang="ru-RU" sz="4400" dirty="0" smtClean="0">
                <a:solidFill>
                  <a:schemeClr val="accent2"/>
                </a:solidFill>
              </a:rPr>
              <a:t>	в мире совершено более</a:t>
            </a:r>
          </a:p>
          <a:p>
            <a:pPr eaLnBrk="1" hangingPunct="1">
              <a:lnSpc>
                <a:spcPct val="90000"/>
              </a:lnSpc>
              <a:buFontTx/>
              <a:buNone/>
            </a:pPr>
            <a:r>
              <a:rPr lang="ru-RU" sz="4400" dirty="0" smtClean="0">
                <a:solidFill>
                  <a:schemeClr val="accent2"/>
                </a:solidFill>
              </a:rPr>
              <a:t>	</a:t>
            </a:r>
            <a:r>
              <a:rPr lang="ru-RU" sz="4400" dirty="0" smtClean="0">
                <a:solidFill>
                  <a:srgbClr val="FF0000"/>
                </a:solidFill>
              </a:rPr>
              <a:t>2,</a:t>
            </a:r>
            <a:r>
              <a:rPr lang="pl-PL" sz="4400" dirty="0" smtClean="0">
                <a:solidFill>
                  <a:srgbClr val="FF0000"/>
                </a:solidFill>
              </a:rPr>
              <a:t>5</a:t>
            </a:r>
            <a:r>
              <a:rPr lang="ru-RU" sz="4400" dirty="0" smtClean="0">
                <a:solidFill>
                  <a:srgbClr val="FF0000"/>
                </a:solidFill>
              </a:rPr>
              <a:t> миллиарда</a:t>
            </a:r>
            <a:r>
              <a:rPr lang="ru-RU" sz="4400" dirty="0" smtClean="0">
                <a:solidFill>
                  <a:schemeClr val="accent2"/>
                </a:solidFill>
              </a:rPr>
              <a:t> абортов, приблизительно  </a:t>
            </a:r>
          </a:p>
          <a:p>
            <a:pPr eaLnBrk="1" hangingPunct="1">
              <a:lnSpc>
                <a:spcPct val="90000"/>
              </a:lnSpc>
              <a:buFontTx/>
              <a:buNone/>
            </a:pPr>
            <a:r>
              <a:rPr lang="ru-RU" sz="4400" dirty="0" smtClean="0">
                <a:solidFill>
                  <a:srgbClr val="FF0000"/>
                </a:solidFill>
              </a:rPr>
              <a:t>	</a:t>
            </a:r>
            <a:r>
              <a:rPr lang="pl-PL" sz="4400" dirty="0" smtClean="0">
                <a:solidFill>
                  <a:srgbClr val="FF0000"/>
                </a:solidFill>
              </a:rPr>
              <a:t>40-45 </a:t>
            </a:r>
            <a:r>
              <a:rPr lang="ru-RU" sz="4400" dirty="0" smtClean="0">
                <a:solidFill>
                  <a:srgbClr val="FF0000"/>
                </a:solidFill>
              </a:rPr>
              <a:t>миллионов</a:t>
            </a:r>
            <a:r>
              <a:rPr lang="ru-RU" sz="4400" dirty="0" smtClean="0">
                <a:solidFill>
                  <a:schemeClr val="accent2"/>
                </a:solidFill>
              </a:rPr>
              <a:t> каждый год</a:t>
            </a:r>
            <a:endParaRPr lang="ru-RU" dirty="0" smtClean="0">
              <a:solidFill>
                <a:schemeClr val="accent2"/>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ChangeArrowheads="1"/>
          </p:cNvSpPr>
          <p:nvPr/>
        </p:nvSpPr>
        <p:spPr bwMode="auto">
          <a:xfrm>
            <a:off x="0" y="0"/>
            <a:ext cx="9144000" cy="457200"/>
          </a:xfrm>
          <a:prstGeom prst="rect">
            <a:avLst/>
          </a:prstGeom>
          <a:noFill/>
          <a:ln w="9525">
            <a:noFill/>
            <a:miter lim="800000"/>
            <a:headEnd/>
            <a:tailEnd/>
          </a:ln>
          <a:effectLst/>
        </p:spPr>
        <p:txBody>
          <a:bodyPr>
            <a:spAutoFit/>
          </a:bodyPr>
          <a:lstStyle/>
          <a:p>
            <a:pPr>
              <a:defRPr/>
            </a:pPr>
            <a:endParaRPr lang="ru-RU" b="1">
              <a:solidFill>
                <a:schemeClr val="tx2"/>
              </a:solidFill>
              <a:effectLst>
                <a:outerShdw blurRad="38100" dist="38100" dir="2700000" algn="tl">
                  <a:srgbClr val="FFFFFF"/>
                </a:outerShdw>
              </a:effectLst>
              <a:latin typeface="Verdana" pitchFamily="34" charset="0"/>
            </a:endParaRPr>
          </a:p>
        </p:txBody>
      </p:sp>
      <p:sp>
        <p:nvSpPr>
          <p:cNvPr id="32771" name="Rectangle 3"/>
          <p:cNvSpPr>
            <a:spLocks noGrp="1" noChangeArrowheads="1"/>
          </p:cNvSpPr>
          <p:nvPr>
            <p:ph type="title" idx="4294967295"/>
          </p:nvPr>
        </p:nvSpPr>
        <p:spPr>
          <a:xfrm>
            <a:off x="0" y="304800"/>
            <a:ext cx="7772400" cy="762000"/>
          </a:xfrm>
        </p:spPr>
        <p:txBody>
          <a:bodyPr>
            <a:normAutofit fontScale="90000"/>
          </a:bodyPr>
          <a:lstStyle/>
          <a:p>
            <a:pPr eaLnBrk="1" hangingPunct="1">
              <a:defRPr/>
            </a:pPr>
            <a:r>
              <a:rPr lang="ru-RU" sz="1800" b="1" dirty="0" smtClean="0">
                <a:solidFill>
                  <a:srgbClr val="0070C0"/>
                </a:solidFill>
                <a:effectLst>
                  <a:outerShdw blurRad="38100" dist="38100" dir="2700000" algn="tl">
                    <a:srgbClr val="000000"/>
                  </a:outerShdw>
                </a:effectLst>
                <a:latin typeface="Verdana" pitchFamily="34" charset="0"/>
              </a:rPr>
              <a:t>Уровень рождаемость во всех развитых странах теперь ниже минимального уровня воспроизводства населения (2,1 ребенка на одну женщину</a:t>
            </a:r>
            <a:r>
              <a:rPr lang="pl-PL" sz="1800" b="1" dirty="0" smtClean="0">
                <a:solidFill>
                  <a:srgbClr val="0070C0"/>
                </a:solidFill>
                <a:effectLst>
                  <a:outerShdw blurRad="38100" dist="38100" dir="2700000" algn="tl">
                    <a:srgbClr val="000000"/>
                  </a:outerShdw>
                </a:effectLst>
                <a:latin typeface="Verdana" pitchFamily="34" charset="0"/>
              </a:rPr>
              <a:t>)</a:t>
            </a:r>
            <a:endParaRPr lang="en-US" sz="1800" dirty="0" smtClean="0">
              <a:solidFill>
                <a:srgbClr val="0070C0"/>
              </a:solidFill>
            </a:endParaRPr>
          </a:p>
        </p:txBody>
      </p:sp>
      <p:graphicFrame>
        <p:nvGraphicFramePr>
          <p:cNvPr id="1026" name="Object 2048"/>
          <p:cNvGraphicFramePr>
            <a:graphicFrameLocks noChangeAspect="1"/>
          </p:cNvGraphicFramePr>
          <p:nvPr/>
        </p:nvGraphicFramePr>
        <p:xfrm>
          <a:off x="152400" y="1295400"/>
          <a:ext cx="8839200" cy="5072063"/>
        </p:xfrm>
        <a:graphic>
          <a:graphicData uri="http://schemas.openxmlformats.org/presentationml/2006/ole">
            <p:oleObj spid="_x0000_s5122" name="Chart" r:id="rId4" imgW="8305724" imgH="6143739" progId="Excel.Sheet.8">
              <p:embed/>
            </p:oleObj>
          </a:graphicData>
        </a:graphic>
      </p:graphicFrame>
      <p:sp>
        <p:nvSpPr>
          <p:cNvPr id="1032" name="Line 5"/>
          <p:cNvSpPr>
            <a:spLocks noChangeShapeType="1"/>
          </p:cNvSpPr>
          <p:nvPr/>
        </p:nvSpPr>
        <p:spPr bwMode="auto">
          <a:xfrm>
            <a:off x="762000" y="2209800"/>
            <a:ext cx="8077200" cy="0"/>
          </a:xfrm>
          <a:prstGeom prst="line">
            <a:avLst/>
          </a:prstGeom>
          <a:noFill/>
          <a:ln w="9525">
            <a:solidFill>
              <a:schemeClr val="tx1"/>
            </a:solidFill>
            <a:round/>
            <a:headEnd/>
            <a:tailEnd/>
          </a:ln>
        </p:spPr>
        <p:txBody>
          <a:bodyPr/>
          <a:lstStyle/>
          <a:p>
            <a:endParaRPr lang="ru-RU"/>
          </a:p>
        </p:txBody>
      </p:sp>
      <p:sp>
        <p:nvSpPr>
          <p:cNvPr id="1033" name="AutoShape 6"/>
          <p:cNvSpPr>
            <a:spLocks noChangeArrowheads="1"/>
          </p:cNvSpPr>
          <p:nvPr/>
        </p:nvSpPr>
        <p:spPr bwMode="auto">
          <a:xfrm>
            <a:off x="6248400" y="1600200"/>
            <a:ext cx="2286000" cy="457200"/>
          </a:xfrm>
          <a:prstGeom prst="wedgeRectCallout">
            <a:avLst>
              <a:gd name="adj1" fmla="val -102292"/>
              <a:gd name="adj2" fmla="val 79861"/>
            </a:avLst>
          </a:prstGeom>
          <a:solidFill>
            <a:schemeClr val="bg1"/>
          </a:solidFill>
          <a:ln w="9525">
            <a:solidFill>
              <a:srgbClr val="3366FF"/>
            </a:solidFill>
            <a:miter lim="800000"/>
            <a:headEnd/>
            <a:tailEnd/>
          </a:ln>
        </p:spPr>
        <p:txBody>
          <a:bodyPr anchor="ctr"/>
          <a:lstStyle/>
          <a:p>
            <a:pPr algn="ctr"/>
            <a:r>
              <a:rPr lang="ru-RU" sz="1200">
                <a:solidFill>
                  <a:srgbClr val="FF33CC"/>
                </a:solidFill>
              </a:rPr>
              <a:t>Уровень воспроизводства – 2,1 ребенка на одну женщину</a:t>
            </a:r>
            <a:endParaRPr lang="en-US" sz="1200">
              <a:solidFill>
                <a:srgbClr val="FF33CC"/>
              </a:solidFill>
            </a:endParaRPr>
          </a:p>
        </p:txBody>
      </p:sp>
      <p:graphicFrame>
        <p:nvGraphicFramePr>
          <p:cNvPr id="1027" name="Object 2049"/>
          <p:cNvGraphicFramePr>
            <a:graphicFrameLocks noChangeAspect="1"/>
          </p:cNvGraphicFramePr>
          <p:nvPr/>
        </p:nvGraphicFramePr>
        <p:xfrm>
          <a:off x="0" y="1524000"/>
          <a:ext cx="9144000" cy="5334000"/>
        </p:xfrm>
        <a:graphic>
          <a:graphicData uri="http://schemas.openxmlformats.org/presentationml/2006/ole">
            <p:oleObj spid="_x0000_s5123" name="Точечный рисунок" r:id="rId5" imgW="10076190" imgH="5361905" progId="PBrush">
              <p:embed/>
            </p:oleObj>
          </a:graphicData>
        </a:graphic>
      </p:graphicFrame>
      <p:graphicFrame>
        <p:nvGraphicFramePr>
          <p:cNvPr id="1028" name="Object 2050"/>
          <p:cNvGraphicFramePr>
            <a:graphicFrameLocks noChangeAspect="1"/>
          </p:cNvGraphicFramePr>
          <p:nvPr/>
        </p:nvGraphicFramePr>
        <p:xfrm>
          <a:off x="0" y="1371600"/>
          <a:ext cx="9144000" cy="5486400"/>
        </p:xfrm>
        <a:graphic>
          <a:graphicData uri="http://schemas.openxmlformats.org/presentationml/2006/ole">
            <p:oleObj spid="_x0000_s5124" name="Точечный рисунок" r:id="rId6" imgW="10076190" imgH="5361905" progId="PBrush">
              <p:embed/>
            </p:oleObj>
          </a:graphicData>
        </a:graphic>
      </p:graphicFrame>
      <p:sp>
        <p:nvSpPr>
          <p:cNvPr id="1034" name="Line 9"/>
          <p:cNvSpPr>
            <a:spLocks noChangeShapeType="1"/>
          </p:cNvSpPr>
          <p:nvPr/>
        </p:nvSpPr>
        <p:spPr bwMode="auto">
          <a:xfrm>
            <a:off x="609600" y="2362200"/>
            <a:ext cx="8077200" cy="0"/>
          </a:xfrm>
          <a:prstGeom prst="line">
            <a:avLst/>
          </a:prstGeom>
          <a:noFill/>
          <a:ln w="28575">
            <a:solidFill>
              <a:srgbClr val="FF0000"/>
            </a:solidFill>
            <a:round/>
            <a:headEnd/>
            <a:tailEnd/>
          </a:ln>
        </p:spPr>
        <p:txBody>
          <a:bodyPr/>
          <a:lstStyle/>
          <a:p>
            <a:endParaRPr lang="ru-RU"/>
          </a:p>
        </p:txBody>
      </p:sp>
      <p:sp>
        <p:nvSpPr>
          <p:cNvPr id="1035" name="AutoShape 10"/>
          <p:cNvSpPr>
            <a:spLocks noChangeArrowheads="1"/>
          </p:cNvSpPr>
          <p:nvPr/>
        </p:nvSpPr>
        <p:spPr bwMode="auto">
          <a:xfrm>
            <a:off x="6400800" y="1752600"/>
            <a:ext cx="2286000" cy="457200"/>
          </a:xfrm>
          <a:prstGeom prst="wedgeRectCallout">
            <a:avLst>
              <a:gd name="adj1" fmla="val -102292"/>
              <a:gd name="adj2" fmla="val 79861"/>
            </a:avLst>
          </a:prstGeom>
          <a:solidFill>
            <a:schemeClr val="bg1"/>
          </a:solidFill>
          <a:ln w="9525">
            <a:solidFill>
              <a:srgbClr val="3366FF"/>
            </a:solidFill>
            <a:miter lim="800000"/>
            <a:headEnd/>
            <a:tailEnd/>
          </a:ln>
        </p:spPr>
        <p:txBody>
          <a:bodyPr anchor="ctr"/>
          <a:lstStyle/>
          <a:p>
            <a:pPr algn="ctr"/>
            <a:r>
              <a:rPr lang="ru-RU" sz="1200">
                <a:solidFill>
                  <a:srgbClr val="FF33CC"/>
                </a:solidFill>
              </a:rPr>
              <a:t>Уровень воспроизводства – 2,1 ребенка на одну женщину</a:t>
            </a:r>
            <a:endParaRPr lang="en-US" sz="1200">
              <a:solidFill>
                <a:srgbClr val="FF33CC"/>
              </a:solidFill>
            </a:endParaRPr>
          </a:p>
        </p:txBody>
      </p:sp>
      <p:graphicFrame>
        <p:nvGraphicFramePr>
          <p:cNvPr id="1029" name="Object 2051"/>
          <p:cNvGraphicFramePr>
            <a:graphicFrameLocks noChangeAspect="1"/>
          </p:cNvGraphicFramePr>
          <p:nvPr/>
        </p:nvGraphicFramePr>
        <p:xfrm>
          <a:off x="0" y="1395413"/>
          <a:ext cx="9144000" cy="5462587"/>
        </p:xfrm>
        <a:graphic>
          <a:graphicData uri="http://schemas.openxmlformats.org/presentationml/2006/ole">
            <p:oleObj spid="_x0000_s5125" name="Точечный рисунок" r:id="rId7" imgW="9678751" imgH="5780952" progId="PBrush">
              <p:embed/>
            </p:oleObj>
          </a:graphicData>
        </a:graphic>
      </p:graphicFrame>
      <p:sp>
        <p:nvSpPr>
          <p:cNvPr id="1036" name="Line 13"/>
          <p:cNvSpPr>
            <a:spLocks noChangeShapeType="1"/>
          </p:cNvSpPr>
          <p:nvPr/>
        </p:nvSpPr>
        <p:spPr bwMode="auto">
          <a:xfrm>
            <a:off x="609600" y="2362200"/>
            <a:ext cx="7696200" cy="0"/>
          </a:xfrm>
          <a:prstGeom prst="line">
            <a:avLst/>
          </a:prstGeom>
          <a:noFill/>
          <a:ln w="38100">
            <a:solidFill>
              <a:schemeClr val="tx1"/>
            </a:solidFill>
            <a:round/>
            <a:headEnd/>
            <a:tailEnd/>
          </a:ln>
        </p:spPr>
        <p:txBody>
          <a:bodyPr/>
          <a:lstStyle/>
          <a:p>
            <a:endParaRPr lang="ru-RU"/>
          </a:p>
        </p:txBody>
      </p:sp>
      <p:sp>
        <p:nvSpPr>
          <p:cNvPr id="1037" name="AutoShape 14"/>
          <p:cNvSpPr>
            <a:spLocks noChangeArrowheads="1"/>
          </p:cNvSpPr>
          <p:nvPr/>
        </p:nvSpPr>
        <p:spPr bwMode="auto">
          <a:xfrm>
            <a:off x="6705600" y="1066800"/>
            <a:ext cx="1447800" cy="990600"/>
          </a:xfrm>
          <a:prstGeom prst="wedgeRectCallout">
            <a:avLst>
              <a:gd name="adj1" fmla="val -158116"/>
              <a:gd name="adj2" fmla="val 76602"/>
            </a:avLst>
          </a:prstGeom>
          <a:solidFill>
            <a:schemeClr val="bg1"/>
          </a:solidFill>
          <a:ln w="9525">
            <a:solidFill>
              <a:srgbClr val="3366FF"/>
            </a:solidFill>
            <a:miter lim="800000"/>
            <a:headEnd/>
            <a:tailEnd/>
          </a:ln>
        </p:spPr>
        <p:txBody>
          <a:bodyPr anchor="ctr"/>
          <a:lstStyle/>
          <a:p>
            <a:pPr algn="ctr"/>
            <a:r>
              <a:rPr lang="ru-RU" sz="4800" b="1">
                <a:solidFill>
                  <a:srgbClr val="FF0000"/>
                </a:solidFill>
              </a:rPr>
              <a:t>2,1</a:t>
            </a:r>
            <a:endParaRPr lang="en-US" sz="4800" b="1">
              <a:solidFill>
                <a:srgbClr val="FF0000"/>
              </a:solidFill>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6258" name="Rectangle 2"/>
          <p:cNvSpPr>
            <a:spLocks noGrp="1" noRot="1" noChangeArrowheads="1"/>
          </p:cNvSpPr>
          <p:nvPr>
            <p:ph type="title"/>
          </p:nvPr>
        </p:nvSpPr>
        <p:spPr>
          <a:xfrm>
            <a:off x="457200" y="274638"/>
            <a:ext cx="8229600" cy="1477962"/>
          </a:xfrm>
        </p:spPr>
        <p:txBody>
          <a:bodyPr>
            <a:normAutofit fontScale="90000"/>
          </a:bodyPr>
          <a:lstStyle/>
          <a:p>
            <a:pPr eaLnBrk="1" hangingPunct="1"/>
            <a:r>
              <a:rPr lang="ru-RU" sz="4800" smtClean="0"/>
              <a:t>Чудеса зарождения новой </a:t>
            </a:r>
            <a:r>
              <a:rPr lang="ru-RU" sz="5400" smtClean="0">
                <a:solidFill>
                  <a:schemeClr val="hlink"/>
                </a:solidFill>
              </a:rPr>
              <a:t>жизни</a:t>
            </a:r>
          </a:p>
        </p:txBody>
      </p:sp>
      <p:pic>
        <p:nvPicPr>
          <p:cNvPr id="10243" name="Picture 5" descr="549513"/>
          <p:cNvPicPr>
            <a:picLocks noGrp="1" noChangeAspect="1" noChangeArrowheads="1"/>
          </p:cNvPicPr>
          <p:nvPr>
            <p:ph idx="1"/>
          </p:nvPr>
        </p:nvPicPr>
        <p:blipFill>
          <a:blip r:embed="rId2" cstate="print"/>
          <a:stretch>
            <a:fillRect/>
          </a:stretch>
        </p:blipFill>
        <p:spPr>
          <a:xfrm>
            <a:off x="2039281" y="1981200"/>
            <a:ext cx="5065437" cy="4114800"/>
          </a:xfrm>
          <a:noFill/>
        </p:spPr>
      </p:pic>
      <p:pic>
        <p:nvPicPr>
          <p:cNvPr id="10244" name="Picture 2"/>
          <p:cNvPicPr>
            <a:picLocks noChangeAspect="1" noChangeArrowheads="1"/>
          </p:cNvPicPr>
          <p:nvPr/>
        </p:nvPicPr>
        <p:blipFill>
          <a:blip r:embed="rId3" cstate="print"/>
          <a:srcRect/>
          <a:stretch>
            <a:fillRect/>
          </a:stretch>
        </p:blipFill>
        <p:spPr bwMode="auto">
          <a:xfrm>
            <a:off x="7643813" y="1428750"/>
            <a:ext cx="1374775" cy="1214438"/>
          </a:xfrm>
          <a:prstGeom prst="rect">
            <a:avLst/>
          </a:prstGeom>
          <a:noFill/>
          <a:ln w="9525">
            <a:noFill/>
            <a:miter lim="800000"/>
            <a:headEnd/>
            <a:tailEnd/>
          </a:ln>
        </p:spPr>
      </p:pic>
      <p:pic>
        <p:nvPicPr>
          <p:cNvPr id="10246" name="Picture 10"/>
          <p:cNvPicPr>
            <a:picLocks noChangeAspect="1" noChangeArrowheads="1"/>
          </p:cNvPicPr>
          <p:nvPr/>
        </p:nvPicPr>
        <p:blipFill>
          <a:blip r:embed="rId4" cstate="print"/>
          <a:srcRect/>
          <a:stretch>
            <a:fillRect/>
          </a:stretch>
        </p:blipFill>
        <p:spPr bwMode="auto">
          <a:xfrm>
            <a:off x="214313" y="1571625"/>
            <a:ext cx="1357312" cy="1379538"/>
          </a:xfrm>
          <a:prstGeom prst="rect">
            <a:avLst/>
          </a:prstGeom>
          <a:noFill/>
          <a:ln w="9525">
            <a:noFill/>
            <a:miter lim="800000"/>
            <a:headEnd/>
            <a:tailEnd/>
          </a:ln>
        </p:spPr>
      </p:pic>
      <p:pic>
        <p:nvPicPr>
          <p:cNvPr id="10248" name="Picture 12"/>
          <p:cNvPicPr>
            <a:picLocks noChangeAspect="1" noChangeArrowheads="1"/>
          </p:cNvPicPr>
          <p:nvPr/>
        </p:nvPicPr>
        <p:blipFill>
          <a:blip r:embed="rId5" cstate="print"/>
          <a:srcRect/>
          <a:stretch>
            <a:fillRect/>
          </a:stretch>
        </p:blipFill>
        <p:spPr bwMode="auto">
          <a:xfrm>
            <a:off x="7215188" y="5214938"/>
            <a:ext cx="1392237" cy="1481137"/>
          </a:xfrm>
          <a:prstGeom prst="rect">
            <a:avLst/>
          </a:prstGeom>
          <a:noFill/>
          <a:ln w="9525">
            <a:noFill/>
            <a:miter lim="800000"/>
            <a:headEnd/>
            <a:tailEnd/>
          </a:ln>
        </p:spPr>
      </p:pic>
      <p:pic>
        <p:nvPicPr>
          <p:cNvPr id="10249" name="Picture 13"/>
          <p:cNvPicPr>
            <a:picLocks noChangeAspect="1" noChangeArrowheads="1"/>
          </p:cNvPicPr>
          <p:nvPr/>
        </p:nvPicPr>
        <p:blipFill>
          <a:blip r:embed="rId6" cstate="print"/>
          <a:srcRect/>
          <a:stretch>
            <a:fillRect/>
          </a:stretch>
        </p:blipFill>
        <p:spPr bwMode="auto">
          <a:xfrm>
            <a:off x="642938" y="2714625"/>
            <a:ext cx="1214437" cy="1438275"/>
          </a:xfrm>
          <a:prstGeom prst="rect">
            <a:avLst/>
          </a:prstGeom>
          <a:noFill/>
          <a:ln w="9525">
            <a:noFill/>
            <a:miter lim="800000"/>
            <a:headEnd/>
            <a:tailEnd/>
          </a:ln>
        </p:spPr>
      </p:pic>
      <p:pic>
        <p:nvPicPr>
          <p:cNvPr id="13" name="Picture 2" descr="D:\сайт\хедер\Рисунок5.jpg"/>
          <p:cNvPicPr>
            <a:picLocks noChangeAspect="1" noChangeArrowheads="1"/>
          </p:cNvPicPr>
          <p:nvPr/>
        </p:nvPicPr>
        <p:blipFill>
          <a:blip r:embed="rId7" cstate="print"/>
          <a:srcRect l="77320" t="68433" r="12371" b="-1137"/>
          <a:stretch>
            <a:fillRect/>
          </a:stretch>
        </p:blipFill>
        <p:spPr bwMode="auto">
          <a:xfrm>
            <a:off x="8001024" y="3786190"/>
            <a:ext cx="1142976" cy="1607307"/>
          </a:xfrm>
          <a:prstGeom prst="rect">
            <a:avLst/>
          </a:prstGeom>
          <a:noFill/>
        </p:spPr>
      </p:pic>
      <p:pic>
        <p:nvPicPr>
          <p:cNvPr id="10247" name="Picture 11"/>
          <p:cNvPicPr>
            <a:picLocks noChangeAspect="1" noChangeArrowheads="1"/>
          </p:cNvPicPr>
          <p:nvPr/>
        </p:nvPicPr>
        <p:blipFill>
          <a:blip r:embed="rId8" cstate="print"/>
          <a:srcRect/>
          <a:stretch>
            <a:fillRect/>
          </a:stretch>
        </p:blipFill>
        <p:spPr bwMode="auto">
          <a:xfrm>
            <a:off x="7215188" y="2643188"/>
            <a:ext cx="1233487" cy="1285875"/>
          </a:xfrm>
          <a:prstGeom prst="rect">
            <a:avLst/>
          </a:prstGeom>
          <a:noFill/>
          <a:ln w="9525">
            <a:noFill/>
            <a:miter lim="800000"/>
            <a:headEnd/>
            <a:tailEnd/>
          </a:ln>
        </p:spPr>
      </p:pic>
      <p:pic>
        <p:nvPicPr>
          <p:cNvPr id="14" name="Picture 2" descr="D:\сайт\хедер\Рисунок5.jpg"/>
          <p:cNvPicPr>
            <a:picLocks noChangeAspect="1" noChangeArrowheads="1"/>
          </p:cNvPicPr>
          <p:nvPr/>
        </p:nvPicPr>
        <p:blipFill>
          <a:blip r:embed="rId7" cstate="print"/>
          <a:srcRect l="47799" t="68578" r="38143" b="-1137"/>
          <a:stretch>
            <a:fillRect/>
          </a:stretch>
        </p:blipFill>
        <p:spPr bwMode="auto">
          <a:xfrm>
            <a:off x="142844" y="4019553"/>
            <a:ext cx="1428760" cy="1466831"/>
          </a:xfrm>
          <a:prstGeom prst="rect">
            <a:avLst/>
          </a:prstGeom>
          <a:noFill/>
        </p:spPr>
      </p:pic>
      <p:pic>
        <p:nvPicPr>
          <p:cNvPr id="10251" name="Picture 5"/>
          <p:cNvPicPr>
            <a:picLocks noChangeAspect="1" noChangeArrowheads="1"/>
          </p:cNvPicPr>
          <p:nvPr/>
        </p:nvPicPr>
        <p:blipFill>
          <a:blip r:embed="rId9" cstate="print"/>
          <a:srcRect/>
          <a:stretch>
            <a:fillRect/>
          </a:stretch>
        </p:blipFill>
        <p:spPr bwMode="auto">
          <a:xfrm>
            <a:off x="500063" y="5357813"/>
            <a:ext cx="1500187" cy="1228725"/>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withEffect">
                                  <p:stCondLst>
                                    <p:cond delay="0"/>
                                  </p:stCondLst>
                                  <p:iterate type="lt">
                                    <p:tmPct val="10000"/>
                                  </p:iterate>
                                  <p:childTnLst>
                                    <p:set>
                                      <p:cBhvr>
                                        <p:cTn id="6" dur="1" fill="hold">
                                          <p:stCondLst>
                                            <p:cond delay="0"/>
                                          </p:stCondLst>
                                        </p:cTn>
                                        <p:tgtEl>
                                          <p:spTgt spid="96258"/>
                                        </p:tgtEl>
                                        <p:attrNameLst>
                                          <p:attrName>style.visibility</p:attrName>
                                        </p:attrNameLst>
                                      </p:cBhvr>
                                      <p:to>
                                        <p:strVal val="visible"/>
                                      </p:to>
                                    </p:set>
                                    <p:animEffect transition="in" filter="fade">
                                      <p:cBhvr>
                                        <p:cTn id="7" dur="600">
                                          <p:stCondLst>
                                            <p:cond delay="0"/>
                                          </p:stCondLst>
                                        </p:cTn>
                                        <p:tgtEl>
                                          <p:spTgt spid="96258"/>
                                        </p:tgtEl>
                                      </p:cBhvr>
                                    </p:animEffect>
                                    <p:anim calcmode="lin" valueType="num">
                                      <p:cBhvr>
                                        <p:cTn id="8" dur="600" fill="hold">
                                          <p:stCondLst>
                                            <p:cond delay="0"/>
                                          </p:stCondLst>
                                        </p:cTn>
                                        <p:tgtEl>
                                          <p:spTgt spid="96258"/>
                                        </p:tgtEl>
                                        <p:attrNameLst>
                                          <p:attrName>style.rotation</p:attrName>
                                        </p:attrNameLst>
                                      </p:cBhvr>
                                      <p:tavLst>
                                        <p:tav tm="0">
                                          <p:val>
                                            <p:fltVal val="720"/>
                                          </p:val>
                                        </p:tav>
                                        <p:tav tm="100000">
                                          <p:val>
                                            <p:fltVal val="0"/>
                                          </p:val>
                                        </p:tav>
                                      </p:tavLst>
                                    </p:anim>
                                    <p:anim calcmode="lin" valueType="num">
                                      <p:cBhvr>
                                        <p:cTn id="9" dur="600" fill="hold">
                                          <p:stCondLst>
                                            <p:cond delay="0"/>
                                          </p:stCondLst>
                                        </p:cTn>
                                        <p:tgtEl>
                                          <p:spTgt spid="96258"/>
                                        </p:tgtEl>
                                        <p:attrNameLst>
                                          <p:attrName>ppt_h</p:attrName>
                                        </p:attrNameLst>
                                      </p:cBhvr>
                                      <p:tavLst>
                                        <p:tav tm="0">
                                          <p:val>
                                            <p:fltVal val="0"/>
                                          </p:val>
                                        </p:tav>
                                        <p:tav tm="100000">
                                          <p:val>
                                            <p:strVal val="#ppt_h"/>
                                          </p:val>
                                        </p:tav>
                                      </p:tavLst>
                                    </p:anim>
                                    <p:anim calcmode="lin" valueType="num">
                                      <p:cBhvr>
                                        <p:cTn id="10" dur="600" fill="hold">
                                          <p:stCondLst>
                                            <p:cond delay="0"/>
                                          </p:stCondLst>
                                        </p:cTn>
                                        <p:tgtEl>
                                          <p:spTgt spid="96258"/>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5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Заголовок 1"/>
          <p:cNvSpPr>
            <a:spLocks noGrp="1"/>
          </p:cNvSpPr>
          <p:nvPr>
            <p:ph type="title" idx="4294967295"/>
          </p:nvPr>
        </p:nvSpPr>
        <p:spPr>
          <a:xfrm>
            <a:off x="0" y="274638"/>
            <a:ext cx="8229600" cy="1143000"/>
          </a:xfrm>
        </p:spPr>
        <p:txBody>
          <a:bodyPr>
            <a:normAutofit fontScale="90000"/>
          </a:bodyPr>
          <a:lstStyle/>
          <a:p>
            <a:pPr eaLnBrk="1" hangingPunct="1"/>
            <a:r>
              <a:rPr lang="ru-RU" sz="3600" smtClean="0"/>
              <a:t>КОЛИЧЕСТВО ДЕТЕЙ В БЕЛОРУССКИХ СЕМЬЯХ</a:t>
            </a:r>
          </a:p>
        </p:txBody>
      </p:sp>
      <p:graphicFrame>
        <p:nvGraphicFramePr>
          <p:cNvPr id="2050" name="Object 2"/>
          <p:cNvGraphicFramePr>
            <a:graphicFrameLocks noChangeAspect="1"/>
          </p:cNvGraphicFramePr>
          <p:nvPr>
            <p:ph idx="4294967295"/>
          </p:nvPr>
        </p:nvGraphicFramePr>
        <p:xfrm>
          <a:off x="0" y="1905000"/>
          <a:ext cx="9144000" cy="4953000"/>
        </p:xfrm>
        <a:graphic>
          <a:graphicData uri="http://schemas.openxmlformats.org/presentationml/2006/ole">
            <p:oleObj spid="_x0000_s6146" name="Worksheet" r:id="rId4" imgW="4791135" imgH="2848115" progId="Excel.Sheet.8">
              <p:embed/>
            </p:oleObj>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2743200"/>
            <a:ext cx="8610600" cy="1258888"/>
          </a:xfrm>
        </p:spPr>
        <p:txBody>
          <a:bodyPr>
            <a:normAutofit fontScale="90000"/>
          </a:bodyPr>
          <a:lstStyle/>
          <a:p>
            <a:pPr marL="484632" indent="0" eaLnBrk="1" fontAlgn="auto" hangingPunct="1">
              <a:spcAft>
                <a:spcPts val="0"/>
              </a:spcAft>
              <a:defRPr/>
            </a:pPr>
            <a:r>
              <a:rPr lang="ru-RU" dirty="0" smtClean="0">
                <a:solidFill>
                  <a:srgbClr val="0070C0"/>
                </a:solidFill>
              </a:rPr>
              <a:t>По предварительным итогом переписи населения  в Республике Беларусь осталось 9489 тыс. человек. Нас стало меньше на 596 тыс. человек за последние 10 лет</a:t>
            </a:r>
            <a:r>
              <a:rPr lang="ru-RU" dirty="0" smtClean="0">
                <a:solidFill>
                  <a:schemeClr val="accent1">
                    <a:tint val="83000"/>
                    <a:satMod val="150000"/>
                  </a:schemeClr>
                </a:solidFill>
              </a:rPr>
              <a:t>.</a:t>
            </a:r>
            <a:endParaRPr lang="ru-RU" dirty="0">
              <a:solidFill>
                <a:schemeClr val="accent1">
                  <a:tint val="83000"/>
                  <a:satMod val="150000"/>
                </a:schemeClr>
              </a:solidFill>
            </a:endParaRP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a:xfrm>
            <a:off x="685800" y="0"/>
            <a:ext cx="7772400" cy="838200"/>
          </a:xfrm>
        </p:spPr>
        <p:txBody>
          <a:bodyPr/>
          <a:lstStyle/>
          <a:p>
            <a:pPr eaLnBrk="1" hangingPunct="1"/>
            <a:r>
              <a:rPr lang="ru-RU" sz="1800" dirty="0" smtClean="0">
                <a:solidFill>
                  <a:srgbClr val="0070C0"/>
                </a:solidFill>
                <a:latin typeface="Verdana" pitchFamily="34" charset="0"/>
              </a:rPr>
              <a:t>Теперь население мира растет не за счет рождения детей, а за счет увеличения продолжительности жизни пожилых людей</a:t>
            </a:r>
            <a:endParaRPr lang="en-US" sz="1800" dirty="0" smtClean="0">
              <a:solidFill>
                <a:srgbClr val="0070C0"/>
              </a:solidFill>
              <a:latin typeface="Verdana" pitchFamily="34" charset="0"/>
            </a:endParaRPr>
          </a:p>
        </p:txBody>
      </p:sp>
      <p:graphicFrame>
        <p:nvGraphicFramePr>
          <p:cNvPr id="4098" name="Object 5"/>
          <p:cNvGraphicFramePr>
            <a:graphicFrameLocks noChangeAspect="1"/>
          </p:cNvGraphicFramePr>
          <p:nvPr>
            <p:ph sz="half" idx="1"/>
          </p:nvPr>
        </p:nvGraphicFramePr>
        <p:xfrm>
          <a:off x="1370013" y="1828800"/>
          <a:ext cx="7165975" cy="4445000"/>
        </p:xfrm>
        <a:graphic>
          <a:graphicData uri="http://schemas.openxmlformats.org/presentationml/2006/ole">
            <p:oleObj spid="_x0000_s7170" name="Диаграмма" r:id="rId4" imgW="11790000" imgH="7312680" progId="Excel.Sheet.8">
              <p:embed/>
            </p:oleObj>
          </a:graphicData>
        </a:graphic>
      </p:graphicFrame>
      <p:sp>
        <p:nvSpPr>
          <p:cNvPr id="4100" name="Text Box 3"/>
          <p:cNvSpPr txBox="1">
            <a:spLocks noChangeArrowheads="1"/>
          </p:cNvSpPr>
          <p:nvPr/>
        </p:nvSpPr>
        <p:spPr bwMode="auto">
          <a:xfrm>
            <a:off x="838200" y="1143000"/>
            <a:ext cx="7848600" cy="457200"/>
          </a:xfrm>
          <a:prstGeom prst="rect">
            <a:avLst/>
          </a:prstGeom>
          <a:noFill/>
          <a:ln w="9525">
            <a:noFill/>
            <a:miter lim="800000"/>
            <a:headEnd/>
            <a:tailEnd/>
          </a:ln>
        </p:spPr>
        <p:txBody>
          <a:bodyPr>
            <a:spAutoFit/>
          </a:bodyPr>
          <a:lstStyle/>
          <a:p>
            <a:pPr algn="ctr">
              <a:spcBef>
                <a:spcPct val="50000"/>
              </a:spcBef>
            </a:pPr>
            <a:r>
              <a:rPr lang="ru-RU">
                <a:solidFill>
                  <a:srgbClr val="0070C0"/>
                </a:solidFill>
              </a:rPr>
              <a:t>Население мира, дети 0-4 года и пожилые 65 лет и более</a:t>
            </a:r>
            <a:endParaRPr lang="en-US">
              <a:solidFill>
                <a:srgbClr val="0070C0"/>
              </a:solidFill>
            </a:endParaRPr>
          </a:p>
        </p:txBody>
      </p:sp>
      <p:sp>
        <p:nvSpPr>
          <p:cNvPr id="4101" name="Rectangle 4"/>
          <p:cNvSpPr>
            <a:spLocks noChangeArrowheads="1"/>
          </p:cNvSpPr>
          <p:nvPr/>
        </p:nvSpPr>
        <p:spPr bwMode="auto">
          <a:xfrm>
            <a:off x="5029200" y="6324600"/>
            <a:ext cx="3505200" cy="244475"/>
          </a:xfrm>
          <a:prstGeom prst="rect">
            <a:avLst/>
          </a:prstGeom>
          <a:noFill/>
          <a:ln w="9525">
            <a:noFill/>
            <a:miter lim="800000"/>
            <a:headEnd/>
            <a:tailEnd/>
          </a:ln>
        </p:spPr>
        <p:txBody>
          <a:bodyPr>
            <a:spAutoFit/>
          </a:bodyPr>
          <a:lstStyle/>
          <a:p>
            <a:pPr algn="r"/>
            <a:r>
              <a:rPr lang="en-US" sz="1000">
                <a:solidFill>
                  <a:srgbClr val="FFFF00"/>
                </a:solidFill>
              </a:rPr>
              <a:t>United Nations Population Division, Low Varient projection</a:t>
            </a:r>
          </a:p>
        </p:txBody>
      </p:sp>
      <p:pic>
        <p:nvPicPr>
          <p:cNvPr id="4102" name="Picture 6" descr="fg_nshyn[1]"/>
          <p:cNvPicPr>
            <a:picLocks noChangeAspect="1" noChangeArrowheads="1"/>
          </p:cNvPicPr>
          <p:nvPr/>
        </p:nvPicPr>
        <p:blipFill>
          <a:blip r:embed="rId5" cstate="print"/>
          <a:srcRect/>
          <a:stretch>
            <a:fillRect/>
          </a:stretch>
        </p:blipFill>
        <p:spPr bwMode="auto">
          <a:xfrm>
            <a:off x="5715000" y="2362200"/>
            <a:ext cx="419100" cy="685800"/>
          </a:xfrm>
          <a:prstGeom prst="rect">
            <a:avLst/>
          </a:prstGeom>
          <a:noFill/>
          <a:ln w="9525">
            <a:noFill/>
            <a:miter lim="800000"/>
            <a:headEnd/>
            <a:tailEnd/>
          </a:ln>
        </p:spPr>
      </p:pic>
      <p:pic>
        <p:nvPicPr>
          <p:cNvPr id="4103" name="Picture 7" descr="j0301442"/>
          <p:cNvPicPr>
            <a:picLocks noChangeAspect="1" noChangeArrowheads="1"/>
          </p:cNvPicPr>
          <p:nvPr/>
        </p:nvPicPr>
        <p:blipFill>
          <a:blip r:embed="rId6" cstate="print"/>
          <a:srcRect/>
          <a:stretch>
            <a:fillRect/>
          </a:stretch>
        </p:blipFill>
        <p:spPr bwMode="auto">
          <a:xfrm>
            <a:off x="5715000" y="3886200"/>
            <a:ext cx="685800" cy="5969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2"/>
          <p:cNvSpPr>
            <a:spLocks noGrp="1" noChangeArrowheads="1"/>
          </p:cNvSpPr>
          <p:nvPr>
            <p:ph type="title"/>
          </p:nvPr>
        </p:nvSpPr>
        <p:spPr>
          <a:xfrm>
            <a:off x="0" y="5938838"/>
            <a:ext cx="9144000" cy="561975"/>
          </a:xfrm>
        </p:spPr>
        <p:txBody>
          <a:bodyPr>
            <a:normAutofit fontScale="90000"/>
          </a:bodyPr>
          <a:lstStyle/>
          <a:p>
            <a:r>
              <a:rPr lang="ru-RU" b="1" dirty="0">
                <a:solidFill>
                  <a:schemeClr val="tx1">
                    <a:lumMod val="65000"/>
                    <a:lumOff val="35000"/>
                  </a:schemeClr>
                </a:solidFill>
              </a:rPr>
              <a:t>Лучше одна бабушка, но любимая!</a:t>
            </a:r>
            <a:endParaRPr lang="en-US" b="1" dirty="0">
              <a:solidFill>
                <a:schemeClr val="tx1">
                  <a:lumMod val="65000"/>
                  <a:lumOff val="35000"/>
                </a:schemeClr>
              </a:solidFill>
            </a:endParaRPr>
          </a:p>
        </p:txBody>
      </p:sp>
      <p:sp>
        <p:nvSpPr>
          <p:cNvPr id="195587" name="Text Box 3"/>
          <p:cNvSpPr txBox="1">
            <a:spLocks noChangeArrowheads="1"/>
          </p:cNvSpPr>
          <p:nvPr/>
        </p:nvSpPr>
        <p:spPr bwMode="auto">
          <a:xfrm>
            <a:off x="-68120" y="280988"/>
            <a:ext cx="9212120" cy="1077218"/>
          </a:xfrm>
          <a:prstGeom prst="rect">
            <a:avLst/>
          </a:prstGeom>
          <a:noFill/>
          <a:ln w="9525">
            <a:noFill/>
            <a:miter lim="800000"/>
            <a:headEnd/>
            <a:tailEnd/>
          </a:ln>
          <a:effectLst/>
        </p:spPr>
        <p:txBody>
          <a:bodyPr wrap="square">
            <a:spAutoFit/>
          </a:bodyPr>
          <a:lstStyle/>
          <a:p>
            <a:pPr algn="ctr"/>
            <a:r>
              <a:rPr lang="ru-RU" sz="3200" b="1" i="0" dirty="0" smtClean="0">
                <a:solidFill>
                  <a:schemeClr val="tx1">
                    <a:lumMod val="65000"/>
                    <a:lumOff val="35000"/>
                  </a:schemeClr>
                </a:solidFill>
              </a:rPr>
              <a:t>ОТКАЗ ОТ ДЕТОРОЖДЕНИЯ СЕГОДНЯ – </a:t>
            </a:r>
            <a:endParaRPr lang="ru-RU" sz="3200" b="1" i="0" dirty="0">
              <a:solidFill>
                <a:schemeClr val="tx1">
                  <a:lumMod val="65000"/>
                  <a:lumOff val="35000"/>
                </a:schemeClr>
              </a:solidFill>
            </a:endParaRPr>
          </a:p>
          <a:p>
            <a:pPr algn="ctr"/>
            <a:r>
              <a:rPr lang="ru-RU" sz="3200" b="1" i="0" dirty="0">
                <a:solidFill>
                  <a:schemeClr val="tx1">
                    <a:lumMod val="65000"/>
                    <a:lumOff val="35000"/>
                  </a:schemeClr>
                </a:solidFill>
              </a:rPr>
              <a:t>ЭТО ЭВТАНАЗИЯ ЗАВТРА</a:t>
            </a:r>
            <a:endParaRPr lang="en-US" sz="3200" b="1" i="0" dirty="0">
              <a:solidFill>
                <a:schemeClr val="tx1">
                  <a:lumMod val="65000"/>
                  <a:lumOff val="35000"/>
                </a:schemeClr>
              </a:solidFill>
            </a:endParaRPr>
          </a:p>
        </p:txBody>
      </p:sp>
      <p:pic>
        <p:nvPicPr>
          <p:cNvPr id="195588" name="Picture 4" descr="D:\zhizn\HTML\pms\semia\raps\grebesh.jpg"/>
          <p:cNvPicPr>
            <a:picLocks noChangeAspect="1" noChangeArrowheads="1"/>
          </p:cNvPicPr>
          <p:nvPr/>
        </p:nvPicPr>
        <p:blipFill>
          <a:blip r:embed="rId2" r:link="rId3" cstate="print"/>
          <a:srcRect/>
          <a:stretch>
            <a:fillRect/>
          </a:stretch>
        </p:blipFill>
        <p:spPr bwMode="auto">
          <a:xfrm>
            <a:off x="2830513" y="1489075"/>
            <a:ext cx="3160712" cy="42545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effectLst>
            <a:outerShdw dist="35921" dir="2700000" algn="ctr" rotWithShape="0">
              <a:schemeClr val="bg2"/>
            </a:outerShdw>
          </a:effectLst>
        </p:spPr>
        <p:txBody>
          <a:bodyPr>
            <a:normAutofit fontScale="90000"/>
          </a:bodyPr>
          <a:lstStyle/>
          <a:p>
            <a:pPr eaLnBrk="1" hangingPunct="1">
              <a:defRPr/>
            </a:pPr>
            <a:r>
              <a:rPr lang="ru-RU" sz="3600" b="1" dirty="0" smtClean="0">
                <a:solidFill>
                  <a:srgbClr val="9C1300"/>
                </a:solidFill>
              </a:rPr>
              <a:t>Резкое падение рождаемости стало возможным из-за использования</a:t>
            </a:r>
            <a:r>
              <a:rPr lang="ru-RU" sz="3600" dirty="0" smtClean="0"/>
              <a:t> </a:t>
            </a:r>
          </a:p>
        </p:txBody>
      </p:sp>
      <p:sp>
        <p:nvSpPr>
          <p:cNvPr id="24579" name="Rectangle 3"/>
          <p:cNvSpPr>
            <a:spLocks noGrp="1" noChangeArrowheads="1"/>
          </p:cNvSpPr>
          <p:nvPr>
            <p:ph idx="1"/>
          </p:nvPr>
        </p:nvSpPr>
        <p:spPr>
          <a:effectLst>
            <a:outerShdw dist="35921" dir="2700000" algn="ctr" rotWithShape="0">
              <a:schemeClr val="bg2"/>
            </a:outerShdw>
          </a:effectLst>
        </p:spPr>
        <p:txBody>
          <a:bodyPr/>
          <a:lstStyle/>
          <a:p>
            <a:pPr eaLnBrk="1" hangingPunct="1">
              <a:buFontTx/>
              <a:buNone/>
              <a:defRPr/>
            </a:pPr>
            <a:endParaRPr lang="ru-RU" sz="4400" b="1" dirty="0" smtClean="0"/>
          </a:p>
          <a:p>
            <a:pPr algn="ctr" eaLnBrk="1" hangingPunct="1">
              <a:buFontTx/>
              <a:buNone/>
              <a:defRPr/>
            </a:pPr>
            <a:r>
              <a:rPr lang="ru-RU" sz="6000" b="1" dirty="0" smtClean="0"/>
              <a:t>    </a:t>
            </a:r>
            <a:r>
              <a:rPr lang="ru-RU" sz="6000" b="1" dirty="0" smtClean="0">
                <a:solidFill>
                  <a:srgbClr val="FF0000"/>
                </a:solidFill>
              </a:rPr>
              <a:t>КОНТРАЦЕПЦИИ</a:t>
            </a:r>
            <a:endParaRPr lang="pl-PL" sz="6000" b="1" dirty="0" smtClean="0">
              <a:solidFill>
                <a:srgbClr val="FF0000"/>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Заголовок 1"/>
          <p:cNvSpPr>
            <a:spLocks noGrp="1"/>
          </p:cNvSpPr>
          <p:nvPr>
            <p:ph type="title"/>
          </p:nvPr>
        </p:nvSpPr>
        <p:spPr/>
        <p:txBody>
          <a:bodyPr/>
          <a:lstStyle/>
          <a:p>
            <a:endParaRPr lang="ru-RU" smtClean="0"/>
          </a:p>
        </p:txBody>
      </p:sp>
      <p:sp>
        <p:nvSpPr>
          <p:cNvPr id="3" name="Содержимое 2"/>
          <p:cNvSpPr>
            <a:spLocks noGrp="1"/>
          </p:cNvSpPr>
          <p:nvPr>
            <p:ph idx="1"/>
          </p:nvPr>
        </p:nvSpPr>
        <p:spPr/>
        <p:txBody>
          <a:bodyPr/>
          <a:lstStyle/>
          <a:p>
            <a:pPr algn="ctr">
              <a:buFontTx/>
              <a:buNone/>
              <a:defRPr/>
            </a:pPr>
            <a:r>
              <a:rPr lang="ru-RU" dirty="0" smtClean="0"/>
              <a:t>	</a:t>
            </a:r>
            <a:r>
              <a:rPr lang="ru-RU" sz="4000" b="1" dirty="0" smtClean="0">
                <a:solidFill>
                  <a:schemeClr val="accent2">
                    <a:lumMod val="60000"/>
                    <a:lumOff val="40000"/>
                  </a:schemeClr>
                </a:solidFill>
              </a:rPr>
              <a:t>Но использование противозачаточных средств не всегда уменьшает количество </a:t>
            </a:r>
            <a:r>
              <a:rPr lang="ru-RU" sz="4000" b="1" dirty="0" smtClean="0">
                <a:solidFill>
                  <a:schemeClr val="accent2">
                    <a:lumMod val="60000"/>
                    <a:lumOff val="40000"/>
                  </a:schemeClr>
                </a:solidFill>
              </a:rPr>
              <a:t>абортов и ЗППП</a:t>
            </a:r>
            <a:endParaRPr lang="ru-RU" sz="4000" b="1" dirty="0">
              <a:solidFill>
                <a:schemeClr val="accent2">
                  <a:lumMod val="60000"/>
                  <a:lumOff val="40000"/>
                </a:schemeClr>
              </a:solidFill>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36" name="Rectangle 92"/>
          <p:cNvSpPr>
            <a:spLocks noChangeArrowheads="1"/>
          </p:cNvSpPr>
          <p:nvPr/>
        </p:nvSpPr>
        <p:spPr bwMode="auto">
          <a:xfrm>
            <a:off x="304800" y="304800"/>
            <a:ext cx="8229600" cy="1200150"/>
          </a:xfrm>
          <a:prstGeom prst="rect">
            <a:avLst/>
          </a:prstGeom>
          <a:noFill/>
          <a:ln w="9525">
            <a:noFill/>
            <a:miter lim="800000"/>
            <a:headEnd/>
            <a:tailEnd/>
          </a:ln>
          <a:effectLst/>
        </p:spPr>
        <p:txBody>
          <a:bodyPr>
            <a:spAutoFit/>
          </a:bodyPr>
          <a:lstStyle/>
          <a:p>
            <a:pPr algn="ctr">
              <a:defRPr/>
            </a:pPr>
            <a:r>
              <a:rPr lang="en-US" dirty="0" err="1">
                <a:solidFill>
                  <a:srgbClr val="FF0000"/>
                </a:solidFill>
                <a:effectLst>
                  <a:outerShdw blurRad="38100" dist="38100" dir="2700000" algn="tl">
                    <a:srgbClr val="000000">
                      <a:alpha val="43137"/>
                    </a:srgbClr>
                  </a:outerShdw>
                </a:effectLst>
                <a:cs typeface="Times New Roman" pitchFamily="18" charset="0"/>
              </a:rPr>
              <a:t>Процент</a:t>
            </a:r>
            <a:r>
              <a:rPr lang="en-US" dirty="0">
                <a:solidFill>
                  <a:srgbClr val="FF0000"/>
                </a:solidFill>
                <a:effectLst>
                  <a:outerShdw blurRad="38100" dist="38100" dir="2700000" algn="tl">
                    <a:srgbClr val="000000">
                      <a:alpha val="43137"/>
                    </a:srgbClr>
                  </a:outerShdw>
                </a:effectLst>
                <a:cs typeface="Times New Roman" pitchFamily="18" charset="0"/>
              </a:rPr>
              <a:t> </a:t>
            </a:r>
            <a:r>
              <a:rPr lang="en-US" dirty="0" err="1">
                <a:solidFill>
                  <a:srgbClr val="FF0000"/>
                </a:solidFill>
                <a:effectLst>
                  <a:outerShdw blurRad="38100" dist="38100" dir="2700000" algn="tl">
                    <a:srgbClr val="000000">
                      <a:alpha val="43137"/>
                    </a:srgbClr>
                  </a:outerShdw>
                </a:effectLst>
                <a:cs typeface="Times New Roman" pitchFamily="18" charset="0"/>
              </a:rPr>
              <a:t>женщин</a:t>
            </a:r>
            <a:r>
              <a:rPr lang="en-US" dirty="0">
                <a:solidFill>
                  <a:srgbClr val="FF0000"/>
                </a:solidFill>
                <a:effectLst>
                  <a:outerShdw blurRad="38100" dist="38100" dir="2700000" algn="tl">
                    <a:srgbClr val="000000">
                      <a:alpha val="43137"/>
                    </a:srgbClr>
                  </a:outerShdw>
                </a:effectLst>
                <a:cs typeface="Times New Roman" pitchFamily="18" charset="0"/>
              </a:rPr>
              <a:t>, </a:t>
            </a:r>
            <a:r>
              <a:rPr lang="en-US" dirty="0" err="1">
                <a:solidFill>
                  <a:srgbClr val="FF0000"/>
                </a:solidFill>
                <a:effectLst>
                  <a:outerShdw blurRad="38100" dist="38100" dir="2700000" algn="tl">
                    <a:srgbClr val="000000">
                      <a:alpha val="43137"/>
                    </a:srgbClr>
                  </a:outerShdw>
                </a:effectLst>
                <a:cs typeface="Times New Roman" pitchFamily="18" charset="0"/>
              </a:rPr>
              <a:t>совершивших</a:t>
            </a:r>
            <a:r>
              <a:rPr lang="en-US" dirty="0">
                <a:solidFill>
                  <a:srgbClr val="FF0000"/>
                </a:solidFill>
                <a:effectLst>
                  <a:outerShdw blurRad="38100" dist="38100" dir="2700000" algn="tl">
                    <a:srgbClr val="000000">
                      <a:alpha val="43137"/>
                    </a:srgbClr>
                  </a:outerShdw>
                </a:effectLst>
                <a:cs typeface="Times New Roman" pitchFamily="18" charset="0"/>
              </a:rPr>
              <a:t> </a:t>
            </a:r>
            <a:r>
              <a:rPr lang="en-US" dirty="0" err="1">
                <a:solidFill>
                  <a:srgbClr val="FF0000"/>
                </a:solidFill>
                <a:effectLst>
                  <a:outerShdw blurRad="38100" dist="38100" dir="2700000" algn="tl">
                    <a:srgbClr val="000000">
                      <a:alpha val="43137"/>
                    </a:srgbClr>
                  </a:outerShdw>
                </a:effectLst>
                <a:cs typeface="Times New Roman" pitchFamily="18" charset="0"/>
              </a:rPr>
              <a:t>аборт</a:t>
            </a:r>
            <a:r>
              <a:rPr lang="en-US" dirty="0">
                <a:solidFill>
                  <a:srgbClr val="FF0000"/>
                </a:solidFill>
                <a:effectLst>
                  <a:outerShdw blurRad="38100" dist="38100" dir="2700000" algn="tl">
                    <a:srgbClr val="000000">
                      <a:alpha val="43137"/>
                    </a:srgbClr>
                  </a:outerShdw>
                </a:effectLst>
                <a:cs typeface="Times New Roman" pitchFamily="18" charset="0"/>
              </a:rPr>
              <a:t> в 2000 г. </a:t>
            </a:r>
            <a:r>
              <a:rPr lang="en-US" dirty="0" err="1">
                <a:solidFill>
                  <a:srgbClr val="FF0000"/>
                </a:solidFill>
                <a:effectLst>
                  <a:outerShdw blurRad="38100" dist="38100" dir="2700000" algn="tl">
                    <a:srgbClr val="000000">
                      <a:alpha val="43137"/>
                    </a:srgbClr>
                  </a:outerShdw>
                </a:effectLst>
                <a:cs typeface="Times New Roman" pitchFamily="18" charset="0"/>
              </a:rPr>
              <a:t>по</a:t>
            </a:r>
            <a:r>
              <a:rPr lang="en-US" dirty="0">
                <a:solidFill>
                  <a:srgbClr val="FF0000"/>
                </a:solidFill>
                <a:effectLst>
                  <a:outerShdw blurRad="38100" dist="38100" dir="2700000" algn="tl">
                    <a:srgbClr val="000000">
                      <a:alpha val="43137"/>
                    </a:srgbClr>
                  </a:outerShdw>
                </a:effectLst>
                <a:cs typeface="Times New Roman" pitchFamily="18" charset="0"/>
              </a:rPr>
              <a:t> </a:t>
            </a:r>
            <a:r>
              <a:rPr lang="en-US" dirty="0" err="1">
                <a:solidFill>
                  <a:srgbClr val="FF0000"/>
                </a:solidFill>
                <a:effectLst>
                  <a:outerShdw blurRad="38100" dist="38100" dir="2700000" algn="tl">
                    <a:srgbClr val="000000">
                      <a:alpha val="43137"/>
                    </a:srgbClr>
                  </a:outerShdw>
                </a:effectLst>
                <a:cs typeface="Times New Roman" pitchFamily="18" charset="0"/>
              </a:rPr>
              <a:t>отношению</a:t>
            </a:r>
            <a:r>
              <a:rPr lang="en-US" dirty="0">
                <a:solidFill>
                  <a:srgbClr val="FF0000"/>
                </a:solidFill>
                <a:effectLst>
                  <a:outerShdw blurRad="38100" dist="38100" dir="2700000" algn="tl">
                    <a:srgbClr val="000000">
                      <a:alpha val="43137"/>
                    </a:srgbClr>
                  </a:outerShdw>
                </a:effectLst>
                <a:cs typeface="Times New Roman" pitchFamily="18" charset="0"/>
              </a:rPr>
              <a:t> к </a:t>
            </a:r>
            <a:r>
              <a:rPr lang="en-US" dirty="0" err="1">
                <a:solidFill>
                  <a:srgbClr val="FF0000"/>
                </a:solidFill>
                <a:effectLst>
                  <a:outerShdw blurRad="38100" dist="38100" dir="2700000" algn="tl">
                    <a:srgbClr val="000000">
                      <a:alpha val="43137"/>
                    </a:srgbClr>
                  </a:outerShdw>
                </a:effectLst>
                <a:cs typeface="Times New Roman" pitchFamily="18" charset="0"/>
              </a:rPr>
              <a:t>методу</a:t>
            </a:r>
            <a:r>
              <a:rPr lang="en-US" dirty="0">
                <a:solidFill>
                  <a:srgbClr val="FF0000"/>
                </a:solidFill>
                <a:effectLst>
                  <a:outerShdw blurRad="38100" dist="38100" dir="2700000" algn="tl">
                    <a:srgbClr val="000000">
                      <a:alpha val="43137"/>
                    </a:srgbClr>
                  </a:outerShdw>
                </a:effectLst>
                <a:cs typeface="Times New Roman" pitchFamily="18" charset="0"/>
              </a:rPr>
              <a:t> </a:t>
            </a:r>
            <a:r>
              <a:rPr lang="en-US" dirty="0" err="1">
                <a:solidFill>
                  <a:srgbClr val="FF0000"/>
                </a:solidFill>
                <a:effectLst>
                  <a:outerShdw blurRad="38100" dist="38100" dir="2700000" algn="tl">
                    <a:srgbClr val="000000">
                      <a:alpha val="43137"/>
                    </a:srgbClr>
                  </a:outerShdw>
                </a:effectLst>
                <a:cs typeface="Times New Roman" pitchFamily="18" charset="0"/>
              </a:rPr>
              <a:t>контрацепции</a:t>
            </a:r>
            <a:r>
              <a:rPr lang="en-US" dirty="0">
                <a:solidFill>
                  <a:srgbClr val="FF0000"/>
                </a:solidFill>
                <a:effectLst>
                  <a:outerShdw blurRad="38100" dist="38100" dir="2700000" algn="tl">
                    <a:srgbClr val="000000">
                      <a:alpha val="43137"/>
                    </a:srgbClr>
                  </a:outerShdw>
                </a:effectLst>
                <a:cs typeface="Times New Roman" pitchFamily="18" charset="0"/>
              </a:rPr>
              <a:t> в </a:t>
            </a:r>
            <a:r>
              <a:rPr lang="en-US" dirty="0" err="1">
                <a:solidFill>
                  <a:srgbClr val="FF0000"/>
                </a:solidFill>
                <a:effectLst>
                  <a:outerShdw blurRad="38100" dist="38100" dir="2700000" algn="tl">
                    <a:srgbClr val="000000">
                      <a:alpha val="43137"/>
                    </a:srgbClr>
                  </a:outerShdw>
                </a:effectLst>
                <a:cs typeface="Times New Roman" pitchFamily="18" charset="0"/>
              </a:rPr>
              <a:t>месяце</a:t>
            </a:r>
            <a:r>
              <a:rPr lang="en-US" dirty="0">
                <a:solidFill>
                  <a:srgbClr val="FF0000"/>
                </a:solidFill>
                <a:effectLst>
                  <a:outerShdw blurRad="38100" dist="38100" dir="2700000" algn="tl">
                    <a:srgbClr val="000000">
                      <a:alpha val="43137"/>
                    </a:srgbClr>
                  </a:outerShdw>
                </a:effectLst>
                <a:cs typeface="Times New Roman" pitchFamily="18" charset="0"/>
              </a:rPr>
              <a:t> </a:t>
            </a:r>
            <a:r>
              <a:rPr lang="en-US" dirty="0" err="1">
                <a:solidFill>
                  <a:srgbClr val="FF0000"/>
                </a:solidFill>
                <a:effectLst>
                  <a:outerShdw blurRad="38100" dist="38100" dir="2700000" algn="tl">
                    <a:srgbClr val="000000">
                      <a:alpha val="43137"/>
                    </a:srgbClr>
                  </a:outerShdw>
                </a:effectLst>
                <a:cs typeface="Times New Roman" pitchFamily="18" charset="0"/>
              </a:rPr>
              <a:t>зачатия</a:t>
            </a:r>
            <a:r>
              <a:rPr lang="ru-RU" dirty="0">
                <a:solidFill>
                  <a:srgbClr val="FF0000"/>
                </a:solidFill>
                <a:effectLst>
                  <a:outerShdw blurRad="38100" dist="38100" dir="2700000" algn="tl">
                    <a:srgbClr val="000000">
                      <a:alpha val="43137"/>
                    </a:srgbClr>
                  </a:outerShdw>
                </a:effectLst>
              </a:rPr>
              <a:t> (США)</a:t>
            </a:r>
            <a:endParaRPr lang="en-US" dirty="0">
              <a:solidFill>
                <a:srgbClr val="FF0000"/>
              </a:solidFill>
              <a:effectLst>
                <a:outerShdw blurRad="38100" dist="38100" dir="2700000" algn="tl">
                  <a:srgbClr val="000000">
                    <a:alpha val="43137"/>
                  </a:srgbClr>
                </a:outerShdw>
              </a:effectLst>
            </a:endParaRPr>
          </a:p>
          <a:p>
            <a:pPr eaLnBrk="0" hangingPunct="0">
              <a:defRPr/>
            </a:pPr>
            <a:endParaRPr lang="en-US" dirty="0">
              <a:solidFill>
                <a:srgbClr val="FF0000"/>
              </a:solidFill>
            </a:endParaRPr>
          </a:p>
        </p:txBody>
      </p:sp>
      <p:grpSp>
        <p:nvGrpSpPr>
          <p:cNvPr id="2" name="Group 269"/>
          <p:cNvGrpSpPr>
            <a:grpSpLocks/>
          </p:cNvGrpSpPr>
          <p:nvPr/>
        </p:nvGrpSpPr>
        <p:grpSpPr bwMode="auto">
          <a:xfrm>
            <a:off x="500063" y="1285875"/>
            <a:ext cx="8072437" cy="5214938"/>
            <a:chOff x="-2" y="-2"/>
            <a:chExt cx="3315" cy="5724"/>
          </a:xfrm>
        </p:grpSpPr>
        <p:grpSp>
          <p:nvGrpSpPr>
            <p:cNvPr id="3" name="Group 267"/>
            <p:cNvGrpSpPr>
              <a:grpSpLocks/>
            </p:cNvGrpSpPr>
            <p:nvPr/>
          </p:nvGrpSpPr>
          <p:grpSpPr bwMode="auto">
            <a:xfrm>
              <a:off x="0" y="0"/>
              <a:ext cx="3311" cy="5720"/>
              <a:chOff x="0" y="0"/>
              <a:chExt cx="3311" cy="5720"/>
            </a:xfrm>
          </p:grpSpPr>
          <p:grpSp>
            <p:nvGrpSpPr>
              <p:cNvPr id="4" name="Group 212"/>
              <p:cNvGrpSpPr>
                <a:grpSpLocks/>
              </p:cNvGrpSpPr>
              <p:nvPr/>
            </p:nvGrpSpPr>
            <p:grpSpPr bwMode="auto">
              <a:xfrm>
                <a:off x="0" y="0"/>
                <a:ext cx="2433" cy="442"/>
                <a:chOff x="0" y="0"/>
                <a:chExt cx="2433" cy="442"/>
              </a:xfrm>
            </p:grpSpPr>
            <p:sp>
              <p:nvSpPr>
                <p:cNvPr id="30809" name="Rectangle 183"/>
                <p:cNvSpPr>
                  <a:spLocks noChangeArrowheads="1"/>
                </p:cNvSpPr>
                <p:nvPr/>
              </p:nvSpPr>
              <p:spPr bwMode="auto">
                <a:xfrm>
                  <a:off x="43" y="0"/>
                  <a:ext cx="2347" cy="442"/>
                </a:xfrm>
                <a:prstGeom prst="rect">
                  <a:avLst/>
                </a:prstGeom>
                <a:noFill/>
                <a:ln w="9525">
                  <a:noFill/>
                  <a:miter lim="800000"/>
                  <a:headEnd/>
                  <a:tailEnd/>
                </a:ln>
              </p:spPr>
              <p:txBody>
                <a:bodyPr/>
                <a:lstStyle/>
                <a:p>
                  <a:r>
                    <a:rPr lang="en-US">
                      <a:cs typeface="Times New Roman" pitchFamily="18" charset="0"/>
                    </a:rPr>
                    <a:t> </a:t>
                  </a:r>
                  <a:r>
                    <a:rPr lang="en-US" b="1">
                      <a:cs typeface="Times New Roman" pitchFamily="18" charset="0"/>
                    </a:rPr>
                    <a:t>Какой-либо метод</a:t>
                  </a:r>
                  <a:endParaRPr lang="en-US">
                    <a:cs typeface="Times New Roman" pitchFamily="18" charset="0"/>
                  </a:endParaRPr>
                </a:p>
                <a:p>
                  <a:pPr eaLnBrk="0" hangingPunct="0"/>
                  <a:endParaRPr lang="en-US" sz="1800"/>
                </a:p>
              </p:txBody>
            </p:sp>
            <p:sp>
              <p:nvSpPr>
                <p:cNvPr id="30810" name="Rectangle 211"/>
                <p:cNvSpPr>
                  <a:spLocks noChangeArrowheads="1"/>
                </p:cNvSpPr>
                <p:nvPr/>
              </p:nvSpPr>
              <p:spPr bwMode="auto">
                <a:xfrm>
                  <a:off x="0" y="0"/>
                  <a:ext cx="2433" cy="442"/>
                </a:xfrm>
                <a:prstGeom prst="rect">
                  <a:avLst/>
                </a:prstGeom>
                <a:noFill/>
                <a:ln w="7">
                  <a:solidFill>
                    <a:srgbClr val="A0A0A0"/>
                  </a:solidFill>
                  <a:miter lim="800000"/>
                  <a:headEnd/>
                  <a:tailEnd/>
                </a:ln>
              </p:spPr>
              <p:txBody>
                <a:bodyPr/>
                <a:lstStyle/>
                <a:p>
                  <a:endParaRPr lang="ru-RU"/>
                </a:p>
              </p:txBody>
            </p:sp>
          </p:grpSp>
          <p:grpSp>
            <p:nvGrpSpPr>
              <p:cNvPr id="5" name="Group 214"/>
              <p:cNvGrpSpPr>
                <a:grpSpLocks/>
              </p:cNvGrpSpPr>
              <p:nvPr/>
            </p:nvGrpSpPr>
            <p:grpSpPr bwMode="auto">
              <a:xfrm>
                <a:off x="2433" y="0"/>
                <a:ext cx="878" cy="442"/>
                <a:chOff x="2433" y="0"/>
                <a:chExt cx="878" cy="442"/>
              </a:xfrm>
            </p:grpSpPr>
            <p:sp>
              <p:nvSpPr>
                <p:cNvPr id="30807" name="Rectangle 184"/>
                <p:cNvSpPr>
                  <a:spLocks noChangeArrowheads="1"/>
                </p:cNvSpPr>
                <p:nvPr/>
              </p:nvSpPr>
              <p:spPr bwMode="auto">
                <a:xfrm>
                  <a:off x="2476" y="0"/>
                  <a:ext cx="792" cy="442"/>
                </a:xfrm>
                <a:prstGeom prst="rect">
                  <a:avLst/>
                </a:prstGeom>
                <a:noFill/>
                <a:ln w="9525">
                  <a:noFill/>
                  <a:miter lim="800000"/>
                  <a:headEnd/>
                  <a:tailEnd/>
                </a:ln>
              </p:spPr>
              <p:txBody>
                <a:bodyPr/>
                <a:lstStyle/>
                <a:p>
                  <a:r>
                    <a:rPr lang="en-US" b="1">
                      <a:cs typeface="Times New Roman" pitchFamily="18" charset="0"/>
                    </a:rPr>
                    <a:t>53,7%</a:t>
                  </a:r>
                </a:p>
                <a:p>
                  <a:pPr eaLnBrk="0" hangingPunct="0"/>
                  <a:endParaRPr lang="en-US" sz="1600"/>
                </a:p>
              </p:txBody>
            </p:sp>
            <p:sp>
              <p:nvSpPr>
                <p:cNvPr id="30808" name="Rectangle 213"/>
                <p:cNvSpPr>
                  <a:spLocks noChangeArrowheads="1"/>
                </p:cNvSpPr>
                <p:nvPr/>
              </p:nvSpPr>
              <p:spPr bwMode="auto">
                <a:xfrm>
                  <a:off x="2433" y="0"/>
                  <a:ext cx="878" cy="442"/>
                </a:xfrm>
                <a:prstGeom prst="rect">
                  <a:avLst/>
                </a:prstGeom>
                <a:noFill/>
                <a:ln w="7">
                  <a:solidFill>
                    <a:srgbClr val="A0A0A0"/>
                  </a:solidFill>
                  <a:miter lim="800000"/>
                  <a:headEnd/>
                  <a:tailEnd/>
                </a:ln>
              </p:spPr>
              <p:txBody>
                <a:bodyPr/>
                <a:lstStyle/>
                <a:p>
                  <a:endParaRPr lang="ru-RU"/>
                </a:p>
              </p:txBody>
            </p:sp>
          </p:grpSp>
          <p:grpSp>
            <p:nvGrpSpPr>
              <p:cNvPr id="6" name="Group 216"/>
              <p:cNvGrpSpPr>
                <a:grpSpLocks/>
              </p:cNvGrpSpPr>
              <p:nvPr/>
            </p:nvGrpSpPr>
            <p:grpSpPr bwMode="auto">
              <a:xfrm>
                <a:off x="0" y="442"/>
                <a:ext cx="2433" cy="403"/>
                <a:chOff x="0" y="442"/>
                <a:chExt cx="2433" cy="403"/>
              </a:xfrm>
            </p:grpSpPr>
            <p:sp>
              <p:nvSpPr>
                <p:cNvPr id="30805" name="Rectangle 185"/>
                <p:cNvSpPr>
                  <a:spLocks noChangeArrowheads="1"/>
                </p:cNvSpPr>
                <p:nvPr/>
              </p:nvSpPr>
              <p:spPr bwMode="auto">
                <a:xfrm>
                  <a:off x="43" y="442"/>
                  <a:ext cx="2347" cy="403"/>
                </a:xfrm>
                <a:prstGeom prst="rect">
                  <a:avLst/>
                </a:prstGeom>
                <a:noFill/>
                <a:ln w="9525">
                  <a:noFill/>
                  <a:miter lim="800000"/>
                  <a:headEnd/>
                  <a:tailEnd/>
                </a:ln>
              </p:spPr>
              <p:txBody>
                <a:bodyPr/>
                <a:lstStyle/>
                <a:p>
                  <a:r>
                    <a:rPr lang="en-US" sz="1600" b="1">
                      <a:cs typeface="Times New Roman" pitchFamily="18" charset="0"/>
                    </a:rPr>
                    <a:t>Длительного действия: </a:t>
                  </a:r>
                  <a:endParaRPr lang="en-US" sz="1600">
                    <a:cs typeface="Times New Roman" pitchFamily="18" charset="0"/>
                  </a:endParaRPr>
                </a:p>
                <a:p>
                  <a:pPr eaLnBrk="0" hangingPunct="0"/>
                  <a:endParaRPr lang="en-US"/>
                </a:p>
              </p:txBody>
            </p:sp>
            <p:sp>
              <p:nvSpPr>
                <p:cNvPr id="30806" name="Rectangle 215"/>
                <p:cNvSpPr>
                  <a:spLocks noChangeArrowheads="1"/>
                </p:cNvSpPr>
                <p:nvPr/>
              </p:nvSpPr>
              <p:spPr bwMode="auto">
                <a:xfrm>
                  <a:off x="0" y="442"/>
                  <a:ext cx="2433" cy="403"/>
                </a:xfrm>
                <a:prstGeom prst="rect">
                  <a:avLst/>
                </a:prstGeom>
                <a:noFill/>
                <a:ln w="7">
                  <a:solidFill>
                    <a:srgbClr val="A0A0A0"/>
                  </a:solidFill>
                  <a:miter lim="800000"/>
                  <a:headEnd/>
                  <a:tailEnd/>
                </a:ln>
              </p:spPr>
              <p:txBody>
                <a:bodyPr/>
                <a:lstStyle/>
                <a:p>
                  <a:endParaRPr lang="ru-RU"/>
                </a:p>
              </p:txBody>
            </p:sp>
          </p:grpSp>
          <p:grpSp>
            <p:nvGrpSpPr>
              <p:cNvPr id="7" name="Group 218"/>
              <p:cNvGrpSpPr>
                <a:grpSpLocks/>
              </p:cNvGrpSpPr>
              <p:nvPr/>
            </p:nvGrpSpPr>
            <p:grpSpPr bwMode="auto">
              <a:xfrm>
                <a:off x="2433" y="442"/>
                <a:ext cx="878" cy="403"/>
                <a:chOff x="2433" y="442"/>
                <a:chExt cx="878" cy="403"/>
              </a:xfrm>
            </p:grpSpPr>
            <p:sp>
              <p:nvSpPr>
                <p:cNvPr id="30803" name="Rectangle 186"/>
                <p:cNvSpPr>
                  <a:spLocks noChangeArrowheads="1"/>
                </p:cNvSpPr>
                <p:nvPr/>
              </p:nvSpPr>
              <p:spPr bwMode="auto">
                <a:xfrm>
                  <a:off x="2476" y="442"/>
                  <a:ext cx="792" cy="403"/>
                </a:xfrm>
                <a:prstGeom prst="rect">
                  <a:avLst/>
                </a:prstGeom>
                <a:noFill/>
                <a:ln w="9525">
                  <a:noFill/>
                  <a:miter lim="800000"/>
                  <a:headEnd/>
                  <a:tailEnd/>
                </a:ln>
              </p:spPr>
              <p:txBody>
                <a:bodyPr/>
                <a:lstStyle/>
                <a:p>
                  <a:r>
                    <a:rPr lang="en-US" sz="1600">
                      <a:cs typeface="Times New Roman" pitchFamily="18" charset="0"/>
                    </a:rPr>
                    <a:t>1,1%</a:t>
                  </a:r>
                </a:p>
                <a:p>
                  <a:pPr eaLnBrk="0" hangingPunct="0"/>
                  <a:endParaRPr lang="en-US"/>
                </a:p>
              </p:txBody>
            </p:sp>
            <p:sp>
              <p:nvSpPr>
                <p:cNvPr id="30804" name="Rectangle 217"/>
                <p:cNvSpPr>
                  <a:spLocks noChangeArrowheads="1"/>
                </p:cNvSpPr>
                <p:nvPr/>
              </p:nvSpPr>
              <p:spPr bwMode="auto">
                <a:xfrm>
                  <a:off x="2433" y="442"/>
                  <a:ext cx="878" cy="403"/>
                </a:xfrm>
                <a:prstGeom prst="rect">
                  <a:avLst/>
                </a:prstGeom>
                <a:noFill/>
                <a:ln w="7">
                  <a:solidFill>
                    <a:srgbClr val="A0A0A0"/>
                  </a:solidFill>
                  <a:miter lim="800000"/>
                  <a:headEnd/>
                  <a:tailEnd/>
                </a:ln>
              </p:spPr>
              <p:txBody>
                <a:bodyPr/>
                <a:lstStyle/>
                <a:p>
                  <a:endParaRPr lang="ru-RU"/>
                </a:p>
              </p:txBody>
            </p:sp>
          </p:grpSp>
          <p:grpSp>
            <p:nvGrpSpPr>
              <p:cNvPr id="8" name="Group 220"/>
              <p:cNvGrpSpPr>
                <a:grpSpLocks/>
              </p:cNvGrpSpPr>
              <p:nvPr/>
            </p:nvGrpSpPr>
            <p:grpSpPr bwMode="auto">
              <a:xfrm>
                <a:off x="0" y="845"/>
                <a:ext cx="2433" cy="403"/>
                <a:chOff x="0" y="845"/>
                <a:chExt cx="2433" cy="403"/>
              </a:xfrm>
            </p:grpSpPr>
            <p:sp>
              <p:nvSpPr>
                <p:cNvPr id="30801" name="Rectangle 187"/>
                <p:cNvSpPr>
                  <a:spLocks noChangeArrowheads="1"/>
                </p:cNvSpPr>
                <p:nvPr/>
              </p:nvSpPr>
              <p:spPr bwMode="auto">
                <a:xfrm>
                  <a:off x="43" y="845"/>
                  <a:ext cx="2347" cy="403"/>
                </a:xfrm>
                <a:prstGeom prst="rect">
                  <a:avLst/>
                </a:prstGeom>
                <a:noFill/>
                <a:ln w="9525">
                  <a:noFill/>
                  <a:miter lim="800000"/>
                  <a:headEnd/>
                  <a:tailEnd/>
                </a:ln>
              </p:spPr>
              <p:txBody>
                <a:bodyPr/>
                <a:lstStyle/>
                <a:p>
                  <a:r>
                    <a:rPr lang="en-US" sz="1200">
                      <a:cs typeface="Times New Roman" pitchFamily="18" charset="0"/>
                    </a:rPr>
                    <a:t>        </a:t>
                  </a:r>
                  <a:r>
                    <a:rPr lang="en-US" sz="1600">
                      <a:cs typeface="Times New Roman" pitchFamily="18" charset="0"/>
                    </a:rPr>
                    <a:t>Стерилизация</a:t>
                  </a:r>
                </a:p>
                <a:p>
                  <a:pPr eaLnBrk="0" hangingPunct="0"/>
                  <a:endParaRPr lang="en-US"/>
                </a:p>
              </p:txBody>
            </p:sp>
            <p:sp>
              <p:nvSpPr>
                <p:cNvPr id="30802" name="Rectangle 219"/>
                <p:cNvSpPr>
                  <a:spLocks noChangeArrowheads="1"/>
                </p:cNvSpPr>
                <p:nvPr/>
              </p:nvSpPr>
              <p:spPr bwMode="auto">
                <a:xfrm>
                  <a:off x="0" y="845"/>
                  <a:ext cx="2433" cy="403"/>
                </a:xfrm>
                <a:prstGeom prst="rect">
                  <a:avLst/>
                </a:prstGeom>
                <a:noFill/>
                <a:ln w="7">
                  <a:solidFill>
                    <a:srgbClr val="A0A0A0"/>
                  </a:solidFill>
                  <a:miter lim="800000"/>
                  <a:headEnd/>
                  <a:tailEnd/>
                </a:ln>
              </p:spPr>
              <p:txBody>
                <a:bodyPr/>
                <a:lstStyle/>
                <a:p>
                  <a:endParaRPr lang="ru-RU"/>
                </a:p>
              </p:txBody>
            </p:sp>
          </p:grpSp>
          <p:grpSp>
            <p:nvGrpSpPr>
              <p:cNvPr id="9" name="Group 222"/>
              <p:cNvGrpSpPr>
                <a:grpSpLocks/>
              </p:cNvGrpSpPr>
              <p:nvPr/>
            </p:nvGrpSpPr>
            <p:grpSpPr bwMode="auto">
              <a:xfrm>
                <a:off x="2433" y="845"/>
                <a:ext cx="878" cy="403"/>
                <a:chOff x="2433" y="845"/>
                <a:chExt cx="878" cy="403"/>
              </a:xfrm>
            </p:grpSpPr>
            <p:sp>
              <p:nvSpPr>
                <p:cNvPr id="30799" name="Rectangle 188"/>
                <p:cNvSpPr>
                  <a:spLocks noChangeArrowheads="1"/>
                </p:cNvSpPr>
                <p:nvPr/>
              </p:nvSpPr>
              <p:spPr bwMode="auto">
                <a:xfrm>
                  <a:off x="2476" y="845"/>
                  <a:ext cx="792" cy="403"/>
                </a:xfrm>
                <a:prstGeom prst="rect">
                  <a:avLst/>
                </a:prstGeom>
                <a:noFill/>
                <a:ln w="9525">
                  <a:noFill/>
                  <a:miter lim="800000"/>
                  <a:headEnd/>
                  <a:tailEnd/>
                </a:ln>
              </p:spPr>
              <p:txBody>
                <a:bodyPr/>
                <a:lstStyle/>
                <a:p>
                  <a:r>
                    <a:rPr lang="en-US" sz="1600">
                      <a:cs typeface="Times New Roman" pitchFamily="18" charset="0"/>
                    </a:rPr>
                    <a:t>0,1%</a:t>
                  </a:r>
                </a:p>
                <a:p>
                  <a:pPr eaLnBrk="0" hangingPunct="0"/>
                  <a:endParaRPr lang="en-US"/>
                </a:p>
              </p:txBody>
            </p:sp>
            <p:sp>
              <p:nvSpPr>
                <p:cNvPr id="30800" name="Rectangle 221"/>
                <p:cNvSpPr>
                  <a:spLocks noChangeArrowheads="1"/>
                </p:cNvSpPr>
                <p:nvPr/>
              </p:nvSpPr>
              <p:spPr bwMode="auto">
                <a:xfrm>
                  <a:off x="2433" y="845"/>
                  <a:ext cx="878" cy="403"/>
                </a:xfrm>
                <a:prstGeom prst="rect">
                  <a:avLst/>
                </a:prstGeom>
                <a:noFill/>
                <a:ln w="7">
                  <a:solidFill>
                    <a:srgbClr val="A0A0A0"/>
                  </a:solidFill>
                  <a:miter lim="800000"/>
                  <a:headEnd/>
                  <a:tailEnd/>
                </a:ln>
              </p:spPr>
              <p:txBody>
                <a:bodyPr/>
                <a:lstStyle/>
                <a:p>
                  <a:endParaRPr lang="ru-RU"/>
                </a:p>
              </p:txBody>
            </p:sp>
          </p:grpSp>
          <p:grpSp>
            <p:nvGrpSpPr>
              <p:cNvPr id="10" name="Group 224"/>
              <p:cNvGrpSpPr>
                <a:grpSpLocks/>
              </p:cNvGrpSpPr>
              <p:nvPr/>
            </p:nvGrpSpPr>
            <p:grpSpPr bwMode="auto">
              <a:xfrm>
                <a:off x="0" y="1248"/>
                <a:ext cx="2433" cy="403"/>
                <a:chOff x="0" y="1248"/>
                <a:chExt cx="2433" cy="403"/>
              </a:xfrm>
            </p:grpSpPr>
            <p:sp>
              <p:nvSpPr>
                <p:cNvPr id="30797" name="Rectangle 189"/>
                <p:cNvSpPr>
                  <a:spLocks noChangeArrowheads="1"/>
                </p:cNvSpPr>
                <p:nvPr/>
              </p:nvSpPr>
              <p:spPr bwMode="auto">
                <a:xfrm>
                  <a:off x="43" y="1248"/>
                  <a:ext cx="2347" cy="403"/>
                </a:xfrm>
                <a:prstGeom prst="rect">
                  <a:avLst/>
                </a:prstGeom>
                <a:noFill/>
                <a:ln w="9525">
                  <a:noFill/>
                  <a:miter lim="800000"/>
                  <a:headEnd/>
                  <a:tailEnd/>
                </a:ln>
              </p:spPr>
              <p:txBody>
                <a:bodyPr/>
                <a:lstStyle/>
                <a:p>
                  <a:r>
                    <a:rPr lang="en-US" sz="1600">
                      <a:cs typeface="Times New Roman" pitchFamily="18" charset="0"/>
                    </a:rPr>
                    <a:t>      Внутриматочная спираль</a:t>
                  </a:r>
                </a:p>
                <a:p>
                  <a:pPr eaLnBrk="0" hangingPunct="0"/>
                  <a:endParaRPr lang="en-US"/>
                </a:p>
              </p:txBody>
            </p:sp>
            <p:sp>
              <p:nvSpPr>
                <p:cNvPr id="30798" name="Rectangle 223"/>
                <p:cNvSpPr>
                  <a:spLocks noChangeArrowheads="1"/>
                </p:cNvSpPr>
                <p:nvPr/>
              </p:nvSpPr>
              <p:spPr bwMode="auto">
                <a:xfrm>
                  <a:off x="0" y="1248"/>
                  <a:ext cx="2433" cy="403"/>
                </a:xfrm>
                <a:prstGeom prst="rect">
                  <a:avLst/>
                </a:prstGeom>
                <a:noFill/>
                <a:ln w="7">
                  <a:solidFill>
                    <a:srgbClr val="A0A0A0"/>
                  </a:solidFill>
                  <a:miter lim="800000"/>
                  <a:headEnd/>
                  <a:tailEnd/>
                </a:ln>
              </p:spPr>
              <p:txBody>
                <a:bodyPr/>
                <a:lstStyle/>
                <a:p>
                  <a:endParaRPr lang="ru-RU"/>
                </a:p>
              </p:txBody>
            </p:sp>
          </p:grpSp>
          <p:grpSp>
            <p:nvGrpSpPr>
              <p:cNvPr id="11" name="Group 226"/>
              <p:cNvGrpSpPr>
                <a:grpSpLocks/>
              </p:cNvGrpSpPr>
              <p:nvPr/>
            </p:nvGrpSpPr>
            <p:grpSpPr bwMode="auto">
              <a:xfrm>
                <a:off x="2433" y="1248"/>
                <a:ext cx="878" cy="403"/>
                <a:chOff x="2433" y="1248"/>
                <a:chExt cx="878" cy="403"/>
              </a:xfrm>
            </p:grpSpPr>
            <p:sp>
              <p:nvSpPr>
                <p:cNvPr id="30795" name="Rectangle 190"/>
                <p:cNvSpPr>
                  <a:spLocks noChangeArrowheads="1"/>
                </p:cNvSpPr>
                <p:nvPr/>
              </p:nvSpPr>
              <p:spPr bwMode="auto">
                <a:xfrm>
                  <a:off x="2476" y="1248"/>
                  <a:ext cx="792" cy="403"/>
                </a:xfrm>
                <a:prstGeom prst="rect">
                  <a:avLst/>
                </a:prstGeom>
                <a:noFill/>
                <a:ln w="9525">
                  <a:noFill/>
                  <a:miter lim="800000"/>
                  <a:headEnd/>
                  <a:tailEnd/>
                </a:ln>
              </p:spPr>
              <p:txBody>
                <a:bodyPr/>
                <a:lstStyle/>
                <a:p>
                  <a:r>
                    <a:rPr lang="en-US" sz="1600">
                      <a:cs typeface="Times New Roman" pitchFamily="18" charset="0"/>
                    </a:rPr>
                    <a:t>0,1%</a:t>
                  </a:r>
                </a:p>
                <a:p>
                  <a:pPr eaLnBrk="0" hangingPunct="0"/>
                  <a:endParaRPr lang="en-US"/>
                </a:p>
              </p:txBody>
            </p:sp>
            <p:sp>
              <p:nvSpPr>
                <p:cNvPr id="30796" name="Rectangle 225"/>
                <p:cNvSpPr>
                  <a:spLocks noChangeArrowheads="1"/>
                </p:cNvSpPr>
                <p:nvPr/>
              </p:nvSpPr>
              <p:spPr bwMode="auto">
                <a:xfrm>
                  <a:off x="2433" y="1248"/>
                  <a:ext cx="878" cy="403"/>
                </a:xfrm>
                <a:prstGeom prst="rect">
                  <a:avLst/>
                </a:prstGeom>
                <a:noFill/>
                <a:ln w="7">
                  <a:solidFill>
                    <a:srgbClr val="A0A0A0"/>
                  </a:solidFill>
                  <a:miter lim="800000"/>
                  <a:headEnd/>
                  <a:tailEnd/>
                </a:ln>
              </p:spPr>
              <p:txBody>
                <a:bodyPr/>
                <a:lstStyle/>
                <a:p>
                  <a:endParaRPr lang="ru-RU"/>
                </a:p>
              </p:txBody>
            </p:sp>
          </p:grpSp>
          <p:grpSp>
            <p:nvGrpSpPr>
              <p:cNvPr id="12" name="Group 228"/>
              <p:cNvGrpSpPr>
                <a:grpSpLocks/>
              </p:cNvGrpSpPr>
              <p:nvPr/>
            </p:nvGrpSpPr>
            <p:grpSpPr bwMode="auto">
              <a:xfrm>
                <a:off x="0" y="1651"/>
                <a:ext cx="2433" cy="403"/>
                <a:chOff x="0" y="1651"/>
                <a:chExt cx="2433" cy="403"/>
              </a:xfrm>
            </p:grpSpPr>
            <p:sp>
              <p:nvSpPr>
                <p:cNvPr id="30793" name="Rectangle 191"/>
                <p:cNvSpPr>
                  <a:spLocks noChangeArrowheads="1"/>
                </p:cNvSpPr>
                <p:nvPr/>
              </p:nvSpPr>
              <p:spPr bwMode="auto">
                <a:xfrm>
                  <a:off x="43" y="1651"/>
                  <a:ext cx="2347" cy="403"/>
                </a:xfrm>
                <a:prstGeom prst="rect">
                  <a:avLst/>
                </a:prstGeom>
                <a:noFill/>
                <a:ln w="9525">
                  <a:noFill/>
                  <a:miter lim="800000"/>
                  <a:headEnd/>
                  <a:tailEnd/>
                </a:ln>
              </p:spPr>
              <p:txBody>
                <a:bodyPr/>
                <a:lstStyle/>
                <a:p>
                  <a:r>
                    <a:rPr lang="en-US" sz="1600">
                      <a:cs typeface="Times New Roman" pitchFamily="18" charset="0"/>
                    </a:rPr>
                    <a:t>      Имплантация / Инъекция  </a:t>
                  </a:r>
                </a:p>
                <a:p>
                  <a:pPr eaLnBrk="0" hangingPunct="0"/>
                  <a:endParaRPr lang="en-US"/>
                </a:p>
              </p:txBody>
            </p:sp>
            <p:sp>
              <p:nvSpPr>
                <p:cNvPr id="30794" name="Rectangle 227"/>
                <p:cNvSpPr>
                  <a:spLocks noChangeArrowheads="1"/>
                </p:cNvSpPr>
                <p:nvPr/>
              </p:nvSpPr>
              <p:spPr bwMode="auto">
                <a:xfrm>
                  <a:off x="0" y="1651"/>
                  <a:ext cx="2433" cy="403"/>
                </a:xfrm>
                <a:prstGeom prst="rect">
                  <a:avLst/>
                </a:prstGeom>
                <a:noFill/>
                <a:ln w="7">
                  <a:solidFill>
                    <a:srgbClr val="A0A0A0"/>
                  </a:solidFill>
                  <a:miter lim="800000"/>
                  <a:headEnd/>
                  <a:tailEnd/>
                </a:ln>
              </p:spPr>
              <p:txBody>
                <a:bodyPr/>
                <a:lstStyle/>
                <a:p>
                  <a:endParaRPr lang="ru-RU"/>
                </a:p>
              </p:txBody>
            </p:sp>
          </p:grpSp>
          <p:grpSp>
            <p:nvGrpSpPr>
              <p:cNvPr id="13" name="Group 230"/>
              <p:cNvGrpSpPr>
                <a:grpSpLocks/>
              </p:cNvGrpSpPr>
              <p:nvPr/>
            </p:nvGrpSpPr>
            <p:grpSpPr bwMode="auto">
              <a:xfrm>
                <a:off x="2433" y="1651"/>
                <a:ext cx="878" cy="403"/>
                <a:chOff x="2433" y="1651"/>
                <a:chExt cx="878" cy="403"/>
              </a:xfrm>
            </p:grpSpPr>
            <p:sp>
              <p:nvSpPr>
                <p:cNvPr id="30791" name="Rectangle 192"/>
                <p:cNvSpPr>
                  <a:spLocks noChangeArrowheads="1"/>
                </p:cNvSpPr>
                <p:nvPr/>
              </p:nvSpPr>
              <p:spPr bwMode="auto">
                <a:xfrm>
                  <a:off x="2476" y="1651"/>
                  <a:ext cx="792" cy="403"/>
                </a:xfrm>
                <a:prstGeom prst="rect">
                  <a:avLst/>
                </a:prstGeom>
                <a:noFill/>
                <a:ln w="9525">
                  <a:noFill/>
                  <a:miter lim="800000"/>
                  <a:headEnd/>
                  <a:tailEnd/>
                </a:ln>
              </p:spPr>
              <p:txBody>
                <a:bodyPr/>
                <a:lstStyle/>
                <a:p>
                  <a:r>
                    <a:rPr lang="en-US" sz="1600">
                      <a:cs typeface="Times New Roman" pitchFamily="18" charset="0"/>
                    </a:rPr>
                    <a:t>0,9%</a:t>
                  </a:r>
                </a:p>
                <a:p>
                  <a:pPr eaLnBrk="0" hangingPunct="0"/>
                  <a:endParaRPr lang="en-US"/>
                </a:p>
              </p:txBody>
            </p:sp>
            <p:sp>
              <p:nvSpPr>
                <p:cNvPr id="30792" name="Rectangle 229"/>
                <p:cNvSpPr>
                  <a:spLocks noChangeArrowheads="1"/>
                </p:cNvSpPr>
                <p:nvPr/>
              </p:nvSpPr>
              <p:spPr bwMode="auto">
                <a:xfrm>
                  <a:off x="2433" y="1651"/>
                  <a:ext cx="878" cy="403"/>
                </a:xfrm>
                <a:prstGeom prst="rect">
                  <a:avLst/>
                </a:prstGeom>
                <a:noFill/>
                <a:ln w="7">
                  <a:solidFill>
                    <a:srgbClr val="A0A0A0"/>
                  </a:solidFill>
                  <a:miter lim="800000"/>
                  <a:headEnd/>
                  <a:tailEnd/>
                </a:ln>
              </p:spPr>
              <p:txBody>
                <a:bodyPr/>
                <a:lstStyle/>
                <a:p>
                  <a:endParaRPr lang="ru-RU"/>
                </a:p>
              </p:txBody>
            </p:sp>
          </p:grpSp>
          <p:grpSp>
            <p:nvGrpSpPr>
              <p:cNvPr id="14" name="Group 232"/>
              <p:cNvGrpSpPr>
                <a:grpSpLocks/>
              </p:cNvGrpSpPr>
              <p:nvPr/>
            </p:nvGrpSpPr>
            <p:grpSpPr bwMode="auto">
              <a:xfrm>
                <a:off x="0" y="2054"/>
                <a:ext cx="2433" cy="403"/>
                <a:chOff x="0" y="2054"/>
                <a:chExt cx="2433" cy="403"/>
              </a:xfrm>
            </p:grpSpPr>
            <p:sp>
              <p:nvSpPr>
                <p:cNvPr id="30789" name="Rectangle 193"/>
                <p:cNvSpPr>
                  <a:spLocks noChangeArrowheads="1"/>
                </p:cNvSpPr>
                <p:nvPr/>
              </p:nvSpPr>
              <p:spPr bwMode="auto">
                <a:xfrm>
                  <a:off x="43" y="2054"/>
                  <a:ext cx="2347" cy="403"/>
                </a:xfrm>
                <a:prstGeom prst="rect">
                  <a:avLst/>
                </a:prstGeom>
                <a:noFill/>
                <a:ln w="9525">
                  <a:noFill/>
                  <a:miter lim="800000"/>
                  <a:headEnd/>
                  <a:tailEnd/>
                </a:ln>
              </p:spPr>
              <p:txBody>
                <a:bodyPr/>
                <a:lstStyle/>
                <a:p>
                  <a:r>
                    <a:rPr lang="en-US" sz="1600" b="1">
                      <a:cs typeface="Times New Roman" pitchFamily="18" charset="0"/>
                    </a:rPr>
                    <a:t>Таблетки </a:t>
                  </a:r>
                </a:p>
                <a:p>
                  <a:pPr eaLnBrk="0" hangingPunct="0"/>
                  <a:endParaRPr lang="en-US"/>
                </a:p>
              </p:txBody>
            </p:sp>
            <p:sp>
              <p:nvSpPr>
                <p:cNvPr id="30790" name="Rectangle 231"/>
                <p:cNvSpPr>
                  <a:spLocks noChangeArrowheads="1"/>
                </p:cNvSpPr>
                <p:nvPr/>
              </p:nvSpPr>
              <p:spPr bwMode="auto">
                <a:xfrm>
                  <a:off x="0" y="2054"/>
                  <a:ext cx="2433" cy="403"/>
                </a:xfrm>
                <a:prstGeom prst="rect">
                  <a:avLst/>
                </a:prstGeom>
                <a:noFill/>
                <a:ln w="7">
                  <a:solidFill>
                    <a:srgbClr val="A0A0A0"/>
                  </a:solidFill>
                  <a:miter lim="800000"/>
                  <a:headEnd/>
                  <a:tailEnd/>
                </a:ln>
              </p:spPr>
              <p:txBody>
                <a:bodyPr/>
                <a:lstStyle/>
                <a:p>
                  <a:endParaRPr lang="ru-RU"/>
                </a:p>
              </p:txBody>
            </p:sp>
          </p:grpSp>
          <p:grpSp>
            <p:nvGrpSpPr>
              <p:cNvPr id="15" name="Group 234"/>
              <p:cNvGrpSpPr>
                <a:grpSpLocks/>
              </p:cNvGrpSpPr>
              <p:nvPr/>
            </p:nvGrpSpPr>
            <p:grpSpPr bwMode="auto">
              <a:xfrm>
                <a:off x="2433" y="2054"/>
                <a:ext cx="878" cy="403"/>
                <a:chOff x="2433" y="2054"/>
                <a:chExt cx="878" cy="403"/>
              </a:xfrm>
            </p:grpSpPr>
            <p:sp>
              <p:nvSpPr>
                <p:cNvPr id="30787" name="Rectangle 194"/>
                <p:cNvSpPr>
                  <a:spLocks noChangeArrowheads="1"/>
                </p:cNvSpPr>
                <p:nvPr/>
              </p:nvSpPr>
              <p:spPr bwMode="auto">
                <a:xfrm>
                  <a:off x="2476" y="2054"/>
                  <a:ext cx="792" cy="403"/>
                </a:xfrm>
                <a:prstGeom prst="rect">
                  <a:avLst/>
                </a:prstGeom>
                <a:noFill/>
                <a:ln w="9525">
                  <a:noFill/>
                  <a:miter lim="800000"/>
                  <a:headEnd/>
                  <a:tailEnd/>
                </a:ln>
              </p:spPr>
              <p:txBody>
                <a:bodyPr/>
                <a:lstStyle/>
                <a:p>
                  <a:r>
                    <a:rPr lang="en-US" sz="1600">
                      <a:cs typeface="Times New Roman" pitchFamily="18" charset="0"/>
                    </a:rPr>
                    <a:t>13,6%</a:t>
                  </a:r>
                </a:p>
                <a:p>
                  <a:pPr eaLnBrk="0" hangingPunct="0"/>
                  <a:endParaRPr lang="en-US"/>
                </a:p>
              </p:txBody>
            </p:sp>
            <p:sp>
              <p:nvSpPr>
                <p:cNvPr id="30788" name="Rectangle 233"/>
                <p:cNvSpPr>
                  <a:spLocks noChangeArrowheads="1"/>
                </p:cNvSpPr>
                <p:nvPr/>
              </p:nvSpPr>
              <p:spPr bwMode="auto">
                <a:xfrm>
                  <a:off x="2433" y="2054"/>
                  <a:ext cx="878" cy="403"/>
                </a:xfrm>
                <a:prstGeom prst="rect">
                  <a:avLst/>
                </a:prstGeom>
                <a:noFill/>
                <a:ln w="7">
                  <a:solidFill>
                    <a:srgbClr val="A0A0A0"/>
                  </a:solidFill>
                  <a:miter lim="800000"/>
                  <a:headEnd/>
                  <a:tailEnd/>
                </a:ln>
              </p:spPr>
              <p:txBody>
                <a:bodyPr/>
                <a:lstStyle/>
                <a:p>
                  <a:endParaRPr lang="ru-RU"/>
                </a:p>
              </p:txBody>
            </p:sp>
          </p:grpSp>
          <p:grpSp>
            <p:nvGrpSpPr>
              <p:cNvPr id="16" name="Group 236"/>
              <p:cNvGrpSpPr>
                <a:grpSpLocks/>
              </p:cNvGrpSpPr>
              <p:nvPr/>
            </p:nvGrpSpPr>
            <p:grpSpPr bwMode="auto">
              <a:xfrm>
                <a:off x="0" y="2457"/>
                <a:ext cx="2433" cy="403"/>
                <a:chOff x="0" y="2457"/>
                <a:chExt cx="2433" cy="403"/>
              </a:xfrm>
            </p:grpSpPr>
            <p:sp>
              <p:nvSpPr>
                <p:cNvPr id="30785" name="Rectangle 195"/>
                <p:cNvSpPr>
                  <a:spLocks noChangeArrowheads="1"/>
                </p:cNvSpPr>
                <p:nvPr/>
              </p:nvSpPr>
              <p:spPr bwMode="auto">
                <a:xfrm>
                  <a:off x="43" y="2457"/>
                  <a:ext cx="2347" cy="403"/>
                </a:xfrm>
                <a:prstGeom prst="rect">
                  <a:avLst/>
                </a:prstGeom>
                <a:noFill/>
                <a:ln w="9525">
                  <a:noFill/>
                  <a:miter lim="800000"/>
                  <a:headEnd/>
                  <a:tailEnd/>
                </a:ln>
              </p:spPr>
              <p:txBody>
                <a:bodyPr/>
                <a:lstStyle/>
                <a:p>
                  <a:r>
                    <a:rPr lang="en-US" sz="1600">
                      <a:cs typeface="Times New Roman" pitchFamily="18" charset="0"/>
                    </a:rPr>
                    <a:t>Презерватив</a:t>
                  </a:r>
                </a:p>
                <a:p>
                  <a:pPr eaLnBrk="0" hangingPunct="0"/>
                  <a:endParaRPr lang="en-US"/>
                </a:p>
              </p:txBody>
            </p:sp>
            <p:sp>
              <p:nvSpPr>
                <p:cNvPr id="30786" name="Rectangle 235"/>
                <p:cNvSpPr>
                  <a:spLocks noChangeArrowheads="1"/>
                </p:cNvSpPr>
                <p:nvPr/>
              </p:nvSpPr>
              <p:spPr bwMode="auto">
                <a:xfrm>
                  <a:off x="0" y="2457"/>
                  <a:ext cx="2433" cy="403"/>
                </a:xfrm>
                <a:prstGeom prst="rect">
                  <a:avLst/>
                </a:prstGeom>
                <a:noFill/>
                <a:ln w="7">
                  <a:solidFill>
                    <a:srgbClr val="A0A0A0"/>
                  </a:solidFill>
                  <a:miter lim="800000"/>
                  <a:headEnd/>
                  <a:tailEnd/>
                </a:ln>
              </p:spPr>
              <p:txBody>
                <a:bodyPr/>
                <a:lstStyle/>
                <a:p>
                  <a:endParaRPr lang="ru-RU"/>
                </a:p>
              </p:txBody>
            </p:sp>
          </p:grpSp>
          <p:grpSp>
            <p:nvGrpSpPr>
              <p:cNvPr id="17" name="Group 238"/>
              <p:cNvGrpSpPr>
                <a:grpSpLocks/>
              </p:cNvGrpSpPr>
              <p:nvPr/>
            </p:nvGrpSpPr>
            <p:grpSpPr bwMode="auto">
              <a:xfrm>
                <a:off x="2433" y="2457"/>
                <a:ext cx="878" cy="403"/>
                <a:chOff x="2433" y="2457"/>
                <a:chExt cx="878" cy="403"/>
              </a:xfrm>
            </p:grpSpPr>
            <p:sp>
              <p:nvSpPr>
                <p:cNvPr id="30783" name="Rectangle 196"/>
                <p:cNvSpPr>
                  <a:spLocks noChangeArrowheads="1"/>
                </p:cNvSpPr>
                <p:nvPr/>
              </p:nvSpPr>
              <p:spPr bwMode="auto">
                <a:xfrm>
                  <a:off x="2476" y="2457"/>
                  <a:ext cx="792" cy="403"/>
                </a:xfrm>
                <a:prstGeom prst="rect">
                  <a:avLst/>
                </a:prstGeom>
                <a:noFill/>
                <a:ln w="9525">
                  <a:noFill/>
                  <a:miter lim="800000"/>
                  <a:headEnd/>
                  <a:tailEnd/>
                </a:ln>
              </p:spPr>
              <p:txBody>
                <a:bodyPr/>
                <a:lstStyle/>
                <a:p>
                  <a:r>
                    <a:rPr lang="en-US" sz="1600">
                      <a:cs typeface="Times New Roman" pitchFamily="18" charset="0"/>
                    </a:rPr>
                    <a:t>27,6%</a:t>
                  </a:r>
                </a:p>
                <a:p>
                  <a:pPr eaLnBrk="0" hangingPunct="0"/>
                  <a:endParaRPr lang="en-US"/>
                </a:p>
              </p:txBody>
            </p:sp>
            <p:sp>
              <p:nvSpPr>
                <p:cNvPr id="30784" name="Rectangle 237"/>
                <p:cNvSpPr>
                  <a:spLocks noChangeArrowheads="1"/>
                </p:cNvSpPr>
                <p:nvPr/>
              </p:nvSpPr>
              <p:spPr bwMode="auto">
                <a:xfrm>
                  <a:off x="2433" y="2457"/>
                  <a:ext cx="878" cy="403"/>
                </a:xfrm>
                <a:prstGeom prst="rect">
                  <a:avLst/>
                </a:prstGeom>
                <a:noFill/>
                <a:ln w="7">
                  <a:solidFill>
                    <a:srgbClr val="A0A0A0"/>
                  </a:solidFill>
                  <a:miter lim="800000"/>
                  <a:headEnd/>
                  <a:tailEnd/>
                </a:ln>
              </p:spPr>
              <p:txBody>
                <a:bodyPr/>
                <a:lstStyle/>
                <a:p>
                  <a:endParaRPr lang="ru-RU"/>
                </a:p>
              </p:txBody>
            </p:sp>
          </p:grpSp>
          <p:grpSp>
            <p:nvGrpSpPr>
              <p:cNvPr id="18" name="Group 240"/>
              <p:cNvGrpSpPr>
                <a:grpSpLocks/>
              </p:cNvGrpSpPr>
              <p:nvPr/>
            </p:nvGrpSpPr>
            <p:grpSpPr bwMode="auto">
              <a:xfrm>
                <a:off x="0" y="2860"/>
                <a:ext cx="2433" cy="403"/>
                <a:chOff x="0" y="2860"/>
                <a:chExt cx="2433" cy="403"/>
              </a:xfrm>
            </p:grpSpPr>
            <p:sp>
              <p:nvSpPr>
                <p:cNvPr id="30781" name="Rectangle 197"/>
                <p:cNvSpPr>
                  <a:spLocks noChangeArrowheads="1"/>
                </p:cNvSpPr>
                <p:nvPr/>
              </p:nvSpPr>
              <p:spPr bwMode="auto">
                <a:xfrm>
                  <a:off x="43" y="2860"/>
                  <a:ext cx="2347" cy="403"/>
                </a:xfrm>
                <a:prstGeom prst="rect">
                  <a:avLst/>
                </a:prstGeom>
                <a:noFill/>
                <a:ln w="9525">
                  <a:noFill/>
                  <a:miter lim="800000"/>
                  <a:headEnd/>
                  <a:tailEnd/>
                </a:ln>
              </p:spPr>
              <p:txBody>
                <a:bodyPr/>
                <a:lstStyle/>
                <a:p>
                  <a:r>
                    <a:rPr lang="en-US" sz="1600">
                      <a:cs typeface="Times New Roman" pitchFamily="18" charset="0"/>
                    </a:rPr>
                    <a:t>Прерванный акт</a:t>
                  </a:r>
                </a:p>
                <a:p>
                  <a:pPr eaLnBrk="0" hangingPunct="0"/>
                  <a:endParaRPr lang="en-US"/>
                </a:p>
              </p:txBody>
            </p:sp>
            <p:sp>
              <p:nvSpPr>
                <p:cNvPr id="30782" name="Rectangle 239"/>
                <p:cNvSpPr>
                  <a:spLocks noChangeArrowheads="1"/>
                </p:cNvSpPr>
                <p:nvPr/>
              </p:nvSpPr>
              <p:spPr bwMode="auto">
                <a:xfrm>
                  <a:off x="0" y="2860"/>
                  <a:ext cx="2433" cy="403"/>
                </a:xfrm>
                <a:prstGeom prst="rect">
                  <a:avLst/>
                </a:prstGeom>
                <a:noFill/>
                <a:ln w="7">
                  <a:solidFill>
                    <a:srgbClr val="A0A0A0"/>
                  </a:solidFill>
                  <a:miter lim="800000"/>
                  <a:headEnd/>
                  <a:tailEnd/>
                </a:ln>
              </p:spPr>
              <p:txBody>
                <a:bodyPr/>
                <a:lstStyle/>
                <a:p>
                  <a:endParaRPr lang="ru-RU"/>
                </a:p>
              </p:txBody>
            </p:sp>
          </p:grpSp>
          <p:grpSp>
            <p:nvGrpSpPr>
              <p:cNvPr id="19" name="Group 242"/>
              <p:cNvGrpSpPr>
                <a:grpSpLocks/>
              </p:cNvGrpSpPr>
              <p:nvPr/>
            </p:nvGrpSpPr>
            <p:grpSpPr bwMode="auto">
              <a:xfrm>
                <a:off x="2433" y="2860"/>
                <a:ext cx="878" cy="403"/>
                <a:chOff x="2433" y="2860"/>
                <a:chExt cx="878" cy="403"/>
              </a:xfrm>
            </p:grpSpPr>
            <p:sp>
              <p:nvSpPr>
                <p:cNvPr id="30779" name="Rectangle 198"/>
                <p:cNvSpPr>
                  <a:spLocks noChangeArrowheads="1"/>
                </p:cNvSpPr>
                <p:nvPr/>
              </p:nvSpPr>
              <p:spPr bwMode="auto">
                <a:xfrm>
                  <a:off x="2476" y="2860"/>
                  <a:ext cx="792" cy="403"/>
                </a:xfrm>
                <a:prstGeom prst="rect">
                  <a:avLst/>
                </a:prstGeom>
                <a:noFill/>
                <a:ln w="9525">
                  <a:noFill/>
                  <a:miter lim="800000"/>
                  <a:headEnd/>
                  <a:tailEnd/>
                </a:ln>
              </p:spPr>
              <p:txBody>
                <a:bodyPr/>
                <a:lstStyle/>
                <a:p>
                  <a:r>
                    <a:rPr lang="en-US" sz="1600">
                      <a:cs typeface="Times New Roman" pitchFamily="18" charset="0"/>
                    </a:rPr>
                    <a:t>7,3%</a:t>
                  </a:r>
                </a:p>
                <a:p>
                  <a:pPr eaLnBrk="0" hangingPunct="0"/>
                  <a:endParaRPr lang="en-US"/>
                </a:p>
              </p:txBody>
            </p:sp>
            <p:sp>
              <p:nvSpPr>
                <p:cNvPr id="30780" name="Rectangle 241"/>
                <p:cNvSpPr>
                  <a:spLocks noChangeArrowheads="1"/>
                </p:cNvSpPr>
                <p:nvPr/>
              </p:nvSpPr>
              <p:spPr bwMode="auto">
                <a:xfrm>
                  <a:off x="2433" y="2860"/>
                  <a:ext cx="878" cy="403"/>
                </a:xfrm>
                <a:prstGeom prst="rect">
                  <a:avLst/>
                </a:prstGeom>
                <a:noFill/>
                <a:ln w="7">
                  <a:solidFill>
                    <a:srgbClr val="A0A0A0"/>
                  </a:solidFill>
                  <a:miter lim="800000"/>
                  <a:headEnd/>
                  <a:tailEnd/>
                </a:ln>
              </p:spPr>
              <p:txBody>
                <a:bodyPr/>
                <a:lstStyle/>
                <a:p>
                  <a:endParaRPr lang="ru-RU"/>
                </a:p>
              </p:txBody>
            </p:sp>
          </p:grpSp>
          <p:grpSp>
            <p:nvGrpSpPr>
              <p:cNvPr id="20" name="Group 244"/>
              <p:cNvGrpSpPr>
                <a:grpSpLocks/>
              </p:cNvGrpSpPr>
              <p:nvPr/>
            </p:nvGrpSpPr>
            <p:grpSpPr bwMode="auto">
              <a:xfrm>
                <a:off x="0" y="3263"/>
                <a:ext cx="2433" cy="403"/>
                <a:chOff x="0" y="3263"/>
                <a:chExt cx="2433" cy="403"/>
              </a:xfrm>
            </p:grpSpPr>
            <p:sp>
              <p:nvSpPr>
                <p:cNvPr id="30777" name="Rectangle 199"/>
                <p:cNvSpPr>
                  <a:spLocks noChangeArrowheads="1"/>
                </p:cNvSpPr>
                <p:nvPr/>
              </p:nvSpPr>
              <p:spPr bwMode="auto">
                <a:xfrm>
                  <a:off x="43" y="3263"/>
                  <a:ext cx="2347" cy="403"/>
                </a:xfrm>
                <a:prstGeom prst="rect">
                  <a:avLst/>
                </a:prstGeom>
                <a:noFill/>
                <a:ln w="9525">
                  <a:noFill/>
                  <a:miter lim="800000"/>
                  <a:headEnd/>
                  <a:tailEnd/>
                </a:ln>
              </p:spPr>
              <p:txBody>
                <a:bodyPr/>
                <a:lstStyle/>
                <a:p>
                  <a:r>
                    <a:rPr lang="en-US" sz="1600">
                      <a:cs typeface="Times New Roman" pitchFamily="18" charset="0"/>
                    </a:rPr>
                    <a:t>Периодическое воздержание</a:t>
                  </a:r>
                </a:p>
                <a:p>
                  <a:pPr eaLnBrk="0" hangingPunct="0"/>
                  <a:endParaRPr lang="en-US"/>
                </a:p>
              </p:txBody>
            </p:sp>
            <p:sp>
              <p:nvSpPr>
                <p:cNvPr id="30778" name="Rectangle 243"/>
                <p:cNvSpPr>
                  <a:spLocks noChangeArrowheads="1"/>
                </p:cNvSpPr>
                <p:nvPr/>
              </p:nvSpPr>
              <p:spPr bwMode="auto">
                <a:xfrm>
                  <a:off x="0" y="3263"/>
                  <a:ext cx="2433" cy="403"/>
                </a:xfrm>
                <a:prstGeom prst="rect">
                  <a:avLst/>
                </a:prstGeom>
                <a:noFill/>
                <a:ln w="7">
                  <a:solidFill>
                    <a:srgbClr val="A0A0A0"/>
                  </a:solidFill>
                  <a:miter lim="800000"/>
                  <a:headEnd/>
                  <a:tailEnd/>
                </a:ln>
              </p:spPr>
              <p:txBody>
                <a:bodyPr/>
                <a:lstStyle/>
                <a:p>
                  <a:endParaRPr lang="ru-RU"/>
                </a:p>
              </p:txBody>
            </p:sp>
          </p:grpSp>
          <p:grpSp>
            <p:nvGrpSpPr>
              <p:cNvPr id="21" name="Group 246"/>
              <p:cNvGrpSpPr>
                <a:grpSpLocks/>
              </p:cNvGrpSpPr>
              <p:nvPr/>
            </p:nvGrpSpPr>
            <p:grpSpPr bwMode="auto">
              <a:xfrm>
                <a:off x="2433" y="3263"/>
                <a:ext cx="878" cy="403"/>
                <a:chOff x="2433" y="3263"/>
                <a:chExt cx="878" cy="403"/>
              </a:xfrm>
            </p:grpSpPr>
            <p:sp>
              <p:nvSpPr>
                <p:cNvPr id="30775" name="Rectangle 200"/>
                <p:cNvSpPr>
                  <a:spLocks noChangeArrowheads="1"/>
                </p:cNvSpPr>
                <p:nvPr/>
              </p:nvSpPr>
              <p:spPr bwMode="auto">
                <a:xfrm>
                  <a:off x="2476" y="3263"/>
                  <a:ext cx="792" cy="403"/>
                </a:xfrm>
                <a:prstGeom prst="rect">
                  <a:avLst/>
                </a:prstGeom>
                <a:noFill/>
                <a:ln w="9525">
                  <a:noFill/>
                  <a:miter lim="800000"/>
                  <a:headEnd/>
                  <a:tailEnd/>
                </a:ln>
              </p:spPr>
              <p:txBody>
                <a:bodyPr/>
                <a:lstStyle/>
                <a:p>
                  <a:r>
                    <a:rPr lang="en-US" sz="1600" b="1">
                      <a:cs typeface="Times New Roman" pitchFamily="18" charset="0"/>
                    </a:rPr>
                    <a:t>2,2%</a:t>
                  </a:r>
                </a:p>
                <a:p>
                  <a:pPr eaLnBrk="0" hangingPunct="0"/>
                  <a:endParaRPr lang="en-US"/>
                </a:p>
              </p:txBody>
            </p:sp>
            <p:sp>
              <p:nvSpPr>
                <p:cNvPr id="30776" name="Rectangle 245"/>
                <p:cNvSpPr>
                  <a:spLocks noChangeArrowheads="1"/>
                </p:cNvSpPr>
                <p:nvPr/>
              </p:nvSpPr>
              <p:spPr bwMode="auto">
                <a:xfrm>
                  <a:off x="2433" y="3263"/>
                  <a:ext cx="878" cy="403"/>
                </a:xfrm>
                <a:prstGeom prst="rect">
                  <a:avLst/>
                </a:prstGeom>
                <a:noFill/>
                <a:ln w="7">
                  <a:solidFill>
                    <a:srgbClr val="A0A0A0"/>
                  </a:solidFill>
                  <a:miter lim="800000"/>
                  <a:headEnd/>
                  <a:tailEnd/>
                </a:ln>
              </p:spPr>
              <p:txBody>
                <a:bodyPr/>
                <a:lstStyle/>
                <a:p>
                  <a:endParaRPr lang="ru-RU"/>
                </a:p>
              </p:txBody>
            </p:sp>
          </p:grpSp>
          <p:grpSp>
            <p:nvGrpSpPr>
              <p:cNvPr id="22" name="Group 248"/>
              <p:cNvGrpSpPr>
                <a:grpSpLocks/>
              </p:cNvGrpSpPr>
              <p:nvPr/>
            </p:nvGrpSpPr>
            <p:grpSpPr bwMode="auto">
              <a:xfrm>
                <a:off x="0" y="3666"/>
                <a:ext cx="2433" cy="403"/>
                <a:chOff x="0" y="3666"/>
                <a:chExt cx="2433" cy="403"/>
              </a:xfrm>
            </p:grpSpPr>
            <p:sp>
              <p:nvSpPr>
                <p:cNvPr id="30773" name="Rectangle 201"/>
                <p:cNvSpPr>
                  <a:spLocks noChangeArrowheads="1"/>
                </p:cNvSpPr>
                <p:nvPr/>
              </p:nvSpPr>
              <p:spPr bwMode="auto">
                <a:xfrm>
                  <a:off x="43" y="3666"/>
                  <a:ext cx="2347" cy="403"/>
                </a:xfrm>
                <a:prstGeom prst="rect">
                  <a:avLst/>
                </a:prstGeom>
                <a:noFill/>
                <a:ln w="9525">
                  <a:noFill/>
                  <a:miter lim="800000"/>
                  <a:headEnd/>
                  <a:tailEnd/>
                </a:ln>
              </p:spPr>
              <p:txBody>
                <a:bodyPr/>
                <a:lstStyle/>
                <a:p>
                  <a:r>
                    <a:rPr lang="en-US" sz="1200">
                      <a:cs typeface="Times New Roman" pitchFamily="18" charset="0"/>
                    </a:rPr>
                    <a:t> </a:t>
                  </a:r>
                </a:p>
                <a:p>
                  <a:pPr eaLnBrk="0" hangingPunct="0"/>
                  <a:endParaRPr lang="en-US"/>
                </a:p>
              </p:txBody>
            </p:sp>
            <p:sp>
              <p:nvSpPr>
                <p:cNvPr id="30774" name="Rectangle 247"/>
                <p:cNvSpPr>
                  <a:spLocks noChangeArrowheads="1"/>
                </p:cNvSpPr>
                <p:nvPr/>
              </p:nvSpPr>
              <p:spPr bwMode="auto">
                <a:xfrm>
                  <a:off x="0" y="3666"/>
                  <a:ext cx="2433" cy="403"/>
                </a:xfrm>
                <a:prstGeom prst="rect">
                  <a:avLst/>
                </a:prstGeom>
                <a:noFill/>
                <a:ln w="7">
                  <a:solidFill>
                    <a:srgbClr val="A0A0A0"/>
                  </a:solidFill>
                  <a:miter lim="800000"/>
                  <a:headEnd/>
                  <a:tailEnd/>
                </a:ln>
              </p:spPr>
              <p:txBody>
                <a:bodyPr/>
                <a:lstStyle/>
                <a:p>
                  <a:endParaRPr lang="ru-RU"/>
                </a:p>
              </p:txBody>
            </p:sp>
          </p:grpSp>
          <p:grpSp>
            <p:nvGrpSpPr>
              <p:cNvPr id="23" name="Group 250"/>
              <p:cNvGrpSpPr>
                <a:grpSpLocks/>
              </p:cNvGrpSpPr>
              <p:nvPr/>
            </p:nvGrpSpPr>
            <p:grpSpPr bwMode="auto">
              <a:xfrm>
                <a:off x="2433" y="3666"/>
                <a:ext cx="878" cy="403"/>
                <a:chOff x="2433" y="3666"/>
                <a:chExt cx="878" cy="403"/>
              </a:xfrm>
            </p:grpSpPr>
            <p:sp>
              <p:nvSpPr>
                <p:cNvPr id="30771" name="Rectangle 202"/>
                <p:cNvSpPr>
                  <a:spLocks noChangeArrowheads="1"/>
                </p:cNvSpPr>
                <p:nvPr/>
              </p:nvSpPr>
              <p:spPr bwMode="auto">
                <a:xfrm>
                  <a:off x="2476" y="3666"/>
                  <a:ext cx="792" cy="403"/>
                </a:xfrm>
                <a:prstGeom prst="rect">
                  <a:avLst/>
                </a:prstGeom>
                <a:noFill/>
                <a:ln w="9525">
                  <a:noFill/>
                  <a:miter lim="800000"/>
                  <a:headEnd/>
                  <a:tailEnd/>
                </a:ln>
              </p:spPr>
              <p:txBody>
                <a:bodyPr/>
                <a:lstStyle/>
                <a:p>
                  <a:r>
                    <a:rPr lang="en-US" sz="1200">
                      <a:cs typeface="Times New Roman" pitchFamily="18" charset="0"/>
                    </a:rPr>
                    <a:t> </a:t>
                  </a:r>
                </a:p>
                <a:p>
                  <a:pPr eaLnBrk="0" hangingPunct="0"/>
                  <a:endParaRPr lang="en-US"/>
                </a:p>
              </p:txBody>
            </p:sp>
            <p:sp>
              <p:nvSpPr>
                <p:cNvPr id="30772" name="Rectangle 249"/>
                <p:cNvSpPr>
                  <a:spLocks noChangeArrowheads="1"/>
                </p:cNvSpPr>
                <p:nvPr/>
              </p:nvSpPr>
              <p:spPr bwMode="auto">
                <a:xfrm>
                  <a:off x="2433" y="3666"/>
                  <a:ext cx="878" cy="403"/>
                </a:xfrm>
                <a:prstGeom prst="rect">
                  <a:avLst/>
                </a:prstGeom>
                <a:noFill/>
                <a:ln w="7">
                  <a:solidFill>
                    <a:srgbClr val="A0A0A0"/>
                  </a:solidFill>
                  <a:miter lim="800000"/>
                  <a:headEnd/>
                  <a:tailEnd/>
                </a:ln>
              </p:spPr>
              <p:txBody>
                <a:bodyPr/>
                <a:lstStyle/>
                <a:p>
                  <a:endParaRPr lang="ru-RU"/>
                </a:p>
              </p:txBody>
            </p:sp>
          </p:grpSp>
          <p:grpSp>
            <p:nvGrpSpPr>
              <p:cNvPr id="24" name="Group 252"/>
              <p:cNvGrpSpPr>
                <a:grpSpLocks/>
              </p:cNvGrpSpPr>
              <p:nvPr/>
            </p:nvGrpSpPr>
            <p:grpSpPr bwMode="auto">
              <a:xfrm>
                <a:off x="0" y="4069"/>
                <a:ext cx="2433" cy="442"/>
                <a:chOff x="0" y="4069"/>
                <a:chExt cx="2433" cy="442"/>
              </a:xfrm>
            </p:grpSpPr>
            <p:sp>
              <p:nvSpPr>
                <p:cNvPr id="30769" name="Rectangle 203"/>
                <p:cNvSpPr>
                  <a:spLocks noChangeArrowheads="1"/>
                </p:cNvSpPr>
                <p:nvPr/>
              </p:nvSpPr>
              <p:spPr bwMode="auto">
                <a:xfrm>
                  <a:off x="43" y="4069"/>
                  <a:ext cx="2347" cy="442"/>
                </a:xfrm>
                <a:prstGeom prst="rect">
                  <a:avLst/>
                </a:prstGeom>
                <a:noFill/>
                <a:ln w="9525">
                  <a:noFill/>
                  <a:miter lim="800000"/>
                  <a:headEnd/>
                  <a:tailEnd/>
                </a:ln>
              </p:spPr>
              <p:txBody>
                <a:bodyPr bIns="0"/>
                <a:lstStyle/>
                <a:p>
                  <a:r>
                    <a:rPr lang="en-US" b="1">
                      <a:cs typeface="Times New Roman" pitchFamily="18" charset="0"/>
                    </a:rPr>
                    <a:t>Без какого-либо метода</a:t>
                  </a:r>
                </a:p>
                <a:p>
                  <a:pPr eaLnBrk="0" hangingPunct="0"/>
                  <a:endParaRPr lang="en-US"/>
                </a:p>
              </p:txBody>
            </p:sp>
            <p:sp>
              <p:nvSpPr>
                <p:cNvPr id="30770" name="Rectangle 251"/>
                <p:cNvSpPr>
                  <a:spLocks noChangeArrowheads="1"/>
                </p:cNvSpPr>
                <p:nvPr/>
              </p:nvSpPr>
              <p:spPr bwMode="auto">
                <a:xfrm>
                  <a:off x="0" y="4069"/>
                  <a:ext cx="2433" cy="442"/>
                </a:xfrm>
                <a:prstGeom prst="rect">
                  <a:avLst/>
                </a:prstGeom>
                <a:noFill/>
                <a:ln w="7">
                  <a:solidFill>
                    <a:srgbClr val="A0A0A0"/>
                  </a:solidFill>
                  <a:miter lim="800000"/>
                  <a:headEnd/>
                  <a:tailEnd/>
                </a:ln>
              </p:spPr>
              <p:txBody>
                <a:bodyPr/>
                <a:lstStyle/>
                <a:p>
                  <a:endParaRPr lang="ru-RU"/>
                </a:p>
              </p:txBody>
            </p:sp>
          </p:grpSp>
          <p:grpSp>
            <p:nvGrpSpPr>
              <p:cNvPr id="25" name="Group 254"/>
              <p:cNvGrpSpPr>
                <a:grpSpLocks/>
              </p:cNvGrpSpPr>
              <p:nvPr/>
            </p:nvGrpSpPr>
            <p:grpSpPr bwMode="auto">
              <a:xfrm>
                <a:off x="2433" y="4069"/>
                <a:ext cx="878" cy="442"/>
                <a:chOff x="2433" y="4069"/>
                <a:chExt cx="878" cy="442"/>
              </a:xfrm>
            </p:grpSpPr>
            <p:sp>
              <p:nvSpPr>
                <p:cNvPr id="30767" name="Rectangle 204"/>
                <p:cNvSpPr>
                  <a:spLocks noChangeArrowheads="1"/>
                </p:cNvSpPr>
                <p:nvPr/>
              </p:nvSpPr>
              <p:spPr bwMode="auto">
                <a:xfrm>
                  <a:off x="2476" y="4069"/>
                  <a:ext cx="792" cy="442"/>
                </a:xfrm>
                <a:prstGeom prst="rect">
                  <a:avLst/>
                </a:prstGeom>
                <a:noFill/>
                <a:ln w="9525">
                  <a:noFill/>
                  <a:miter lim="800000"/>
                  <a:headEnd/>
                  <a:tailEnd/>
                </a:ln>
              </p:spPr>
              <p:txBody>
                <a:bodyPr/>
                <a:lstStyle/>
                <a:p>
                  <a:r>
                    <a:rPr lang="en-US" b="1">
                      <a:cs typeface="Times New Roman" pitchFamily="18" charset="0"/>
                    </a:rPr>
                    <a:t>46,3</a:t>
                  </a:r>
                  <a:endParaRPr lang="en-US">
                    <a:cs typeface="Times New Roman" pitchFamily="18" charset="0"/>
                  </a:endParaRPr>
                </a:p>
                <a:p>
                  <a:pPr eaLnBrk="0" hangingPunct="0"/>
                  <a:endParaRPr lang="en-US"/>
                </a:p>
              </p:txBody>
            </p:sp>
            <p:sp>
              <p:nvSpPr>
                <p:cNvPr id="30768" name="Rectangle 253"/>
                <p:cNvSpPr>
                  <a:spLocks noChangeArrowheads="1"/>
                </p:cNvSpPr>
                <p:nvPr/>
              </p:nvSpPr>
              <p:spPr bwMode="auto">
                <a:xfrm>
                  <a:off x="2433" y="4069"/>
                  <a:ext cx="878" cy="442"/>
                </a:xfrm>
                <a:prstGeom prst="rect">
                  <a:avLst/>
                </a:prstGeom>
                <a:noFill/>
                <a:ln w="7">
                  <a:solidFill>
                    <a:srgbClr val="A0A0A0"/>
                  </a:solidFill>
                  <a:miter lim="800000"/>
                  <a:headEnd/>
                  <a:tailEnd/>
                </a:ln>
              </p:spPr>
              <p:txBody>
                <a:bodyPr/>
                <a:lstStyle/>
                <a:p>
                  <a:endParaRPr lang="ru-RU"/>
                </a:p>
              </p:txBody>
            </p:sp>
          </p:grpSp>
          <p:grpSp>
            <p:nvGrpSpPr>
              <p:cNvPr id="26" name="Group 256"/>
              <p:cNvGrpSpPr>
                <a:grpSpLocks/>
              </p:cNvGrpSpPr>
              <p:nvPr/>
            </p:nvGrpSpPr>
            <p:grpSpPr bwMode="auto">
              <a:xfrm>
                <a:off x="0" y="4511"/>
                <a:ext cx="2433" cy="403"/>
                <a:chOff x="0" y="4511"/>
                <a:chExt cx="2433" cy="403"/>
              </a:xfrm>
            </p:grpSpPr>
            <p:sp>
              <p:nvSpPr>
                <p:cNvPr id="30765" name="Rectangle 205"/>
                <p:cNvSpPr>
                  <a:spLocks noChangeArrowheads="1"/>
                </p:cNvSpPr>
                <p:nvPr/>
              </p:nvSpPr>
              <p:spPr bwMode="auto">
                <a:xfrm>
                  <a:off x="43" y="4511"/>
                  <a:ext cx="2347" cy="403"/>
                </a:xfrm>
                <a:prstGeom prst="rect">
                  <a:avLst/>
                </a:prstGeom>
                <a:noFill/>
                <a:ln w="9525">
                  <a:noFill/>
                  <a:miter lim="800000"/>
                  <a:headEnd/>
                  <a:tailEnd/>
                </a:ln>
              </p:spPr>
              <p:txBody>
                <a:bodyPr/>
                <a:lstStyle/>
                <a:p>
                  <a:r>
                    <a:rPr lang="en-US" sz="1600">
                      <a:cs typeface="Times New Roman" pitchFamily="18" charset="0"/>
                    </a:rPr>
                    <a:t>        Никогда не использовался</a:t>
                  </a:r>
                </a:p>
                <a:p>
                  <a:pPr eaLnBrk="0" hangingPunct="0"/>
                  <a:endParaRPr lang="en-US"/>
                </a:p>
              </p:txBody>
            </p:sp>
            <p:sp>
              <p:nvSpPr>
                <p:cNvPr id="30766" name="Rectangle 255"/>
                <p:cNvSpPr>
                  <a:spLocks noChangeArrowheads="1"/>
                </p:cNvSpPr>
                <p:nvPr/>
              </p:nvSpPr>
              <p:spPr bwMode="auto">
                <a:xfrm>
                  <a:off x="0" y="4511"/>
                  <a:ext cx="2433" cy="403"/>
                </a:xfrm>
                <a:prstGeom prst="rect">
                  <a:avLst/>
                </a:prstGeom>
                <a:noFill/>
                <a:ln w="7">
                  <a:solidFill>
                    <a:srgbClr val="A0A0A0"/>
                  </a:solidFill>
                  <a:miter lim="800000"/>
                  <a:headEnd/>
                  <a:tailEnd/>
                </a:ln>
              </p:spPr>
              <p:txBody>
                <a:bodyPr/>
                <a:lstStyle/>
                <a:p>
                  <a:endParaRPr lang="ru-RU"/>
                </a:p>
              </p:txBody>
            </p:sp>
          </p:grpSp>
          <p:grpSp>
            <p:nvGrpSpPr>
              <p:cNvPr id="27" name="Group 258"/>
              <p:cNvGrpSpPr>
                <a:grpSpLocks/>
              </p:cNvGrpSpPr>
              <p:nvPr/>
            </p:nvGrpSpPr>
            <p:grpSpPr bwMode="auto">
              <a:xfrm>
                <a:off x="2433" y="4511"/>
                <a:ext cx="878" cy="403"/>
                <a:chOff x="2433" y="4511"/>
                <a:chExt cx="878" cy="403"/>
              </a:xfrm>
            </p:grpSpPr>
            <p:sp>
              <p:nvSpPr>
                <p:cNvPr id="30763" name="Rectangle 206"/>
                <p:cNvSpPr>
                  <a:spLocks noChangeArrowheads="1"/>
                </p:cNvSpPr>
                <p:nvPr/>
              </p:nvSpPr>
              <p:spPr bwMode="auto">
                <a:xfrm>
                  <a:off x="2476" y="4511"/>
                  <a:ext cx="792" cy="403"/>
                </a:xfrm>
                <a:prstGeom prst="rect">
                  <a:avLst/>
                </a:prstGeom>
                <a:noFill/>
                <a:ln w="9525">
                  <a:noFill/>
                  <a:miter lim="800000"/>
                  <a:headEnd/>
                  <a:tailEnd/>
                </a:ln>
              </p:spPr>
              <p:txBody>
                <a:bodyPr/>
                <a:lstStyle/>
                <a:p>
                  <a:r>
                    <a:rPr lang="en-US" sz="1600">
                      <a:cs typeface="Times New Roman" pitchFamily="18" charset="0"/>
                    </a:rPr>
                    <a:t>6,1%</a:t>
                  </a:r>
                </a:p>
                <a:p>
                  <a:pPr eaLnBrk="0" hangingPunct="0"/>
                  <a:endParaRPr lang="en-US"/>
                </a:p>
              </p:txBody>
            </p:sp>
            <p:sp>
              <p:nvSpPr>
                <p:cNvPr id="30764" name="Rectangle 257"/>
                <p:cNvSpPr>
                  <a:spLocks noChangeArrowheads="1"/>
                </p:cNvSpPr>
                <p:nvPr/>
              </p:nvSpPr>
              <p:spPr bwMode="auto">
                <a:xfrm>
                  <a:off x="2433" y="4511"/>
                  <a:ext cx="878" cy="403"/>
                </a:xfrm>
                <a:prstGeom prst="rect">
                  <a:avLst/>
                </a:prstGeom>
                <a:noFill/>
                <a:ln w="7">
                  <a:solidFill>
                    <a:srgbClr val="A0A0A0"/>
                  </a:solidFill>
                  <a:miter lim="800000"/>
                  <a:headEnd/>
                  <a:tailEnd/>
                </a:ln>
              </p:spPr>
              <p:txBody>
                <a:bodyPr/>
                <a:lstStyle/>
                <a:p>
                  <a:endParaRPr lang="ru-RU"/>
                </a:p>
              </p:txBody>
            </p:sp>
          </p:grpSp>
          <p:grpSp>
            <p:nvGrpSpPr>
              <p:cNvPr id="28" name="Group 260"/>
              <p:cNvGrpSpPr>
                <a:grpSpLocks/>
              </p:cNvGrpSpPr>
              <p:nvPr/>
            </p:nvGrpSpPr>
            <p:grpSpPr bwMode="auto">
              <a:xfrm>
                <a:off x="0" y="4914"/>
                <a:ext cx="2433" cy="403"/>
                <a:chOff x="0" y="4914"/>
                <a:chExt cx="2433" cy="403"/>
              </a:xfrm>
            </p:grpSpPr>
            <p:sp>
              <p:nvSpPr>
                <p:cNvPr id="30761" name="Rectangle 207"/>
                <p:cNvSpPr>
                  <a:spLocks noChangeArrowheads="1"/>
                </p:cNvSpPr>
                <p:nvPr/>
              </p:nvSpPr>
              <p:spPr bwMode="auto">
                <a:xfrm>
                  <a:off x="43" y="4914"/>
                  <a:ext cx="2347" cy="403"/>
                </a:xfrm>
                <a:prstGeom prst="rect">
                  <a:avLst/>
                </a:prstGeom>
                <a:noFill/>
                <a:ln w="9525">
                  <a:noFill/>
                  <a:miter lim="800000"/>
                  <a:headEnd/>
                  <a:tailEnd/>
                </a:ln>
              </p:spPr>
              <p:txBody>
                <a:bodyPr/>
                <a:lstStyle/>
                <a:p>
                  <a:r>
                    <a:rPr lang="en-US" sz="1600">
                      <a:cs typeface="Times New Roman" pitchFamily="18" charset="0"/>
                    </a:rPr>
                    <a:t>        Ранее использовался</a:t>
                  </a:r>
                </a:p>
                <a:p>
                  <a:pPr eaLnBrk="0" hangingPunct="0"/>
                  <a:endParaRPr lang="en-US"/>
                </a:p>
              </p:txBody>
            </p:sp>
            <p:sp>
              <p:nvSpPr>
                <p:cNvPr id="30762" name="Rectangle 259"/>
                <p:cNvSpPr>
                  <a:spLocks noChangeArrowheads="1"/>
                </p:cNvSpPr>
                <p:nvPr/>
              </p:nvSpPr>
              <p:spPr bwMode="auto">
                <a:xfrm>
                  <a:off x="0" y="4914"/>
                  <a:ext cx="2433" cy="403"/>
                </a:xfrm>
                <a:prstGeom prst="rect">
                  <a:avLst/>
                </a:prstGeom>
                <a:noFill/>
                <a:ln w="7">
                  <a:solidFill>
                    <a:srgbClr val="A0A0A0"/>
                  </a:solidFill>
                  <a:miter lim="800000"/>
                  <a:headEnd/>
                  <a:tailEnd/>
                </a:ln>
              </p:spPr>
              <p:txBody>
                <a:bodyPr/>
                <a:lstStyle/>
                <a:p>
                  <a:endParaRPr lang="ru-RU"/>
                </a:p>
              </p:txBody>
            </p:sp>
          </p:grpSp>
          <p:grpSp>
            <p:nvGrpSpPr>
              <p:cNvPr id="29" name="Group 262"/>
              <p:cNvGrpSpPr>
                <a:grpSpLocks/>
              </p:cNvGrpSpPr>
              <p:nvPr/>
            </p:nvGrpSpPr>
            <p:grpSpPr bwMode="auto">
              <a:xfrm>
                <a:off x="2433" y="4914"/>
                <a:ext cx="878" cy="403"/>
                <a:chOff x="2433" y="4914"/>
                <a:chExt cx="878" cy="403"/>
              </a:xfrm>
            </p:grpSpPr>
            <p:sp>
              <p:nvSpPr>
                <p:cNvPr id="30759" name="Rectangle 208"/>
                <p:cNvSpPr>
                  <a:spLocks noChangeArrowheads="1"/>
                </p:cNvSpPr>
                <p:nvPr/>
              </p:nvSpPr>
              <p:spPr bwMode="auto">
                <a:xfrm>
                  <a:off x="2476" y="4914"/>
                  <a:ext cx="792" cy="403"/>
                </a:xfrm>
                <a:prstGeom prst="rect">
                  <a:avLst/>
                </a:prstGeom>
                <a:noFill/>
                <a:ln w="9525">
                  <a:noFill/>
                  <a:miter lim="800000"/>
                  <a:headEnd/>
                  <a:tailEnd/>
                </a:ln>
              </p:spPr>
              <p:txBody>
                <a:bodyPr/>
                <a:lstStyle/>
                <a:p>
                  <a:r>
                    <a:rPr lang="en-US" sz="1600">
                      <a:cs typeface="Times New Roman" pitchFamily="18" charset="0"/>
                    </a:rPr>
                    <a:t>38,2%</a:t>
                  </a:r>
                </a:p>
                <a:p>
                  <a:pPr eaLnBrk="0" hangingPunct="0"/>
                  <a:endParaRPr lang="en-US"/>
                </a:p>
              </p:txBody>
            </p:sp>
            <p:sp>
              <p:nvSpPr>
                <p:cNvPr id="30760" name="Rectangle 261"/>
                <p:cNvSpPr>
                  <a:spLocks noChangeArrowheads="1"/>
                </p:cNvSpPr>
                <p:nvPr/>
              </p:nvSpPr>
              <p:spPr bwMode="auto">
                <a:xfrm>
                  <a:off x="2433" y="4914"/>
                  <a:ext cx="878" cy="403"/>
                </a:xfrm>
                <a:prstGeom prst="rect">
                  <a:avLst/>
                </a:prstGeom>
                <a:noFill/>
                <a:ln w="7">
                  <a:solidFill>
                    <a:srgbClr val="A0A0A0"/>
                  </a:solidFill>
                  <a:miter lim="800000"/>
                  <a:headEnd/>
                  <a:tailEnd/>
                </a:ln>
              </p:spPr>
              <p:txBody>
                <a:bodyPr/>
                <a:lstStyle/>
                <a:p>
                  <a:endParaRPr lang="ru-RU"/>
                </a:p>
              </p:txBody>
            </p:sp>
          </p:grpSp>
          <p:grpSp>
            <p:nvGrpSpPr>
              <p:cNvPr id="30" name="Group 264"/>
              <p:cNvGrpSpPr>
                <a:grpSpLocks/>
              </p:cNvGrpSpPr>
              <p:nvPr/>
            </p:nvGrpSpPr>
            <p:grpSpPr bwMode="auto">
              <a:xfrm>
                <a:off x="0" y="5317"/>
                <a:ext cx="2433" cy="403"/>
                <a:chOff x="0" y="5317"/>
                <a:chExt cx="2433" cy="403"/>
              </a:xfrm>
            </p:grpSpPr>
            <p:sp>
              <p:nvSpPr>
                <p:cNvPr id="30757" name="Rectangle 209"/>
                <p:cNvSpPr>
                  <a:spLocks noChangeArrowheads="1"/>
                </p:cNvSpPr>
                <p:nvPr/>
              </p:nvSpPr>
              <p:spPr bwMode="auto">
                <a:xfrm>
                  <a:off x="43" y="5317"/>
                  <a:ext cx="2347" cy="403"/>
                </a:xfrm>
                <a:prstGeom prst="rect">
                  <a:avLst/>
                </a:prstGeom>
                <a:noFill/>
                <a:ln w="9525">
                  <a:noFill/>
                  <a:miter lim="800000"/>
                  <a:headEnd/>
                  <a:tailEnd/>
                </a:ln>
              </p:spPr>
              <p:txBody>
                <a:bodyPr/>
                <a:lstStyle/>
                <a:p>
                  <a:r>
                    <a:rPr lang="en-US" sz="1200">
                      <a:cs typeface="Times New Roman" pitchFamily="18" charset="0"/>
                    </a:rPr>
                    <a:t> </a:t>
                  </a:r>
                </a:p>
                <a:p>
                  <a:pPr eaLnBrk="0" hangingPunct="0"/>
                  <a:endParaRPr lang="en-US"/>
                </a:p>
              </p:txBody>
            </p:sp>
            <p:sp>
              <p:nvSpPr>
                <p:cNvPr id="30758" name="Rectangle 263"/>
                <p:cNvSpPr>
                  <a:spLocks noChangeArrowheads="1"/>
                </p:cNvSpPr>
                <p:nvPr/>
              </p:nvSpPr>
              <p:spPr bwMode="auto">
                <a:xfrm>
                  <a:off x="0" y="5317"/>
                  <a:ext cx="2433" cy="403"/>
                </a:xfrm>
                <a:prstGeom prst="rect">
                  <a:avLst/>
                </a:prstGeom>
                <a:noFill/>
                <a:ln w="7">
                  <a:solidFill>
                    <a:srgbClr val="A0A0A0"/>
                  </a:solidFill>
                  <a:miter lim="800000"/>
                  <a:headEnd/>
                  <a:tailEnd/>
                </a:ln>
              </p:spPr>
              <p:txBody>
                <a:bodyPr/>
                <a:lstStyle/>
                <a:p>
                  <a:endParaRPr lang="ru-RU"/>
                </a:p>
              </p:txBody>
            </p:sp>
          </p:grpSp>
          <p:grpSp>
            <p:nvGrpSpPr>
              <p:cNvPr id="31" name="Group 266"/>
              <p:cNvGrpSpPr>
                <a:grpSpLocks/>
              </p:cNvGrpSpPr>
              <p:nvPr/>
            </p:nvGrpSpPr>
            <p:grpSpPr bwMode="auto">
              <a:xfrm>
                <a:off x="2433" y="5317"/>
                <a:ext cx="878" cy="403"/>
                <a:chOff x="2433" y="5317"/>
                <a:chExt cx="878" cy="403"/>
              </a:xfrm>
            </p:grpSpPr>
            <p:sp>
              <p:nvSpPr>
                <p:cNvPr id="30755" name="Rectangle 210"/>
                <p:cNvSpPr>
                  <a:spLocks noChangeArrowheads="1"/>
                </p:cNvSpPr>
                <p:nvPr/>
              </p:nvSpPr>
              <p:spPr bwMode="auto">
                <a:xfrm>
                  <a:off x="2476" y="5317"/>
                  <a:ext cx="792" cy="403"/>
                </a:xfrm>
                <a:prstGeom prst="rect">
                  <a:avLst/>
                </a:prstGeom>
                <a:noFill/>
                <a:ln w="9525">
                  <a:noFill/>
                  <a:miter lim="800000"/>
                  <a:headEnd/>
                  <a:tailEnd/>
                </a:ln>
              </p:spPr>
              <p:txBody>
                <a:bodyPr/>
                <a:lstStyle/>
                <a:p>
                  <a:r>
                    <a:rPr lang="en-US" sz="1200">
                      <a:cs typeface="Times New Roman" pitchFamily="18" charset="0"/>
                    </a:rPr>
                    <a:t> </a:t>
                  </a:r>
                </a:p>
                <a:p>
                  <a:pPr eaLnBrk="0" hangingPunct="0"/>
                  <a:endParaRPr lang="en-US"/>
                </a:p>
              </p:txBody>
            </p:sp>
            <p:sp>
              <p:nvSpPr>
                <p:cNvPr id="30756" name="Rectangle 265"/>
                <p:cNvSpPr>
                  <a:spLocks noChangeArrowheads="1"/>
                </p:cNvSpPr>
                <p:nvPr/>
              </p:nvSpPr>
              <p:spPr bwMode="auto">
                <a:xfrm>
                  <a:off x="2433" y="5317"/>
                  <a:ext cx="878" cy="403"/>
                </a:xfrm>
                <a:prstGeom prst="rect">
                  <a:avLst/>
                </a:prstGeom>
                <a:noFill/>
                <a:ln w="7">
                  <a:solidFill>
                    <a:srgbClr val="A0A0A0"/>
                  </a:solidFill>
                  <a:miter lim="800000"/>
                  <a:headEnd/>
                  <a:tailEnd/>
                </a:ln>
              </p:spPr>
              <p:txBody>
                <a:bodyPr/>
                <a:lstStyle/>
                <a:p>
                  <a:endParaRPr lang="ru-RU"/>
                </a:p>
              </p:txBody>
            </p:sp>
          </p:grpSp>
        </p:grpSp>
        <p:sp>
          <p:nvSpPr>
            <p:cNvPr id="30726" name="Rectangle 268"/>
            <p:cNvSpPr>
              <a:spLocks noChangeArrowheads="1"/>
            </p:cNvSpPr>
            <p:nvPr/>
          </p:nvSpPr>
          <p:spPr bwMode="auto">
            <a:xfrm>
              <a:off x="-2" y="-2"/>
              <a:ext cx="3315" cy="5724"/>
            </a:xfrm>
            <a:prstGeom prst="rect">
              <a:avLst/>
            </a:prstGeom>
            <a:noFill/>
            <a:ln w="7937">
              <a:solidFill>
                <a:srgbClr val="A0A0A0"/>
              </a:solidFill>
              <a:miter lim="800000"/>
              <a:headEnd/>
              <a:tailEnd/>
            </a:ln>
          </p:spPr>
          <p:txBody>
            <a:bodyPr/>
            <a:lstStyle/>
            <a:p>
              <a:endParaRPr lang="ru-RU"/>
            </a:p>
          </p:txBody>
        </p:sp>
      </p:grpSp>
      <p:sp>
        <p:nvSpPr>
          <p:cNvPr id="90" name="Прямоугольник 89"/>
          <p:cNvSpPr/>
          <p:nvPr/>
        </p:nvSpPr>
        <p:spPr>
          <a:xfrm>
            <a:off x="428625" y="6519863"/>
            <a:ext cx="8286750" cy="276225"/>
          </a:xfrm>
          <a:prstGeom prst="rect">
            <a:avLst/>
          </a:prstGeom>
        </p:spPr>
        <p:txBody>
          <a:bodyPr>
            <a:spAutoFit/>
          </a:bodyPr>
          <a:lstStyle/>
          <a:p>
            <a:pPr>
              <a:defRPr/>
            </a:pPr>
            <a:r>
              <a:rPr lang="en-US" sz="1200" dirty="0">
                <a:solidFill>
                  <a:schemeClr val="tx2"/>
                </a:solidFill>
                <a:effectLst>
                  <a:outerShdw blurRad="38100" dist="38100" dir="2700000" algn="tl">
                    <a:srgbClr val="000000"/>
                  </a:outerShdw>
                </a:effectLst>
                <a:latin typeface="Arial" charset="0"/>
              </a:rPr>
              <a:t>http://www.guttmacher.org/pubs/journals/3429402.pdf</a:t>
            </a:r>
            <a:endParaRPr lang="ru-RU" sz="12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xfrm>
            <a:off x="214282" y="2500306"/>
            <a:ext cx="8929718" cy="2428892"/>
          </a:xfrm>
        </p:spPr>
        <p:txBody>
          <a:bodyPr>
            <a:normAutofit/>
          </a:bodyPr>
          <a:lstStyle/>
          <a:p>
            <a:r>
              <a:rPr lang="ru-RU" sz="2800" b="1" dirty="0">
                <a:solidFill>
                  <a:schemeClr val="tx1"/>
                </a:solidFill>
              </a:rPr>
              <a:t>В США </a:t>
            </a:r>
            <a:r>
              <a:rPr lang="ru-RU" sz="2800" b="1" dirty="0">
                <a:solidFill>
                  <a:schemeClr val="tx1"/>
                </a:solidFill>
                <a:cs typeface="Times New Roman" pitchFamily="18" charset="0"/>
              </a:rPr>
              <a:t>в</a:t>
            </a:r>
            <a:r>
              <a:rPr lang="ru-RU" sz="2800" b="1" dirty="0">
                <a:solidFill>
                  <a:schemeClr val="tx1"/>
                </a:solidFill>
              </a:rPr>
              <a:t>о</a:t>
            </a:r>
            <a:r>
              <a:rPr lang="ru-RU" sz="2800" b="1" dirty="0">
                <a:solidFill>
                  <a:schemeClr val="tx1"/>
                </a:solidFill>
                <a:cs typeface="Times New Roman" pitchFamily="18" charset="0"/>
              </a:rPr>
              <a:t> исполнение Закона о реформе социального обеспечения </a:t>
            </a:r>
            <a:r>
              <a:rPr lang="ru-RU" sz="2800" b="1" dirty="0">
                <a:solidFill>
                  <a:schemeClr val="tx1"/>
                </a:solidFill>
              </a:rPr>
              <a:t>с</a:t>
            </a:r>
            <a:r>
              <a:rPr lang="ru-RU" sz="2800" b="1" dirty="0">
                <a:solidFill>
                  <a:schemeClr val="tx1"/>
                </a:solidFill>
                <a:cs typeface="Times New Roman" pitchFamily="18" charset="0"/>
              </a:rPr>
              <a:t> 1996 г. начинается </a:t>
            </a:r>
            <a:r>
              <a:rPr lang="ru-RU" sz="2800" b="1" dirty="0">
                <a:solidFill>
                  <a:schemeClr val="tx1"/>
                </a:solidFill>
              </a:rPr>
              <a:t>государственное финансирование и </a:t>
            </a:r>
            <a:r>
              <a:rPr lang="ru-RU" sz="2800" b="1" dirty="0">
                <a:solidFill>
                  <a:schemeClr val="tx1"/>
                </a:solidFill>
                <a:cs typeface="Times New Roman" pitchFamily="18" charset="0"/>
              </a:rPr>
              <a:t>широкое внедрение программ просвещения</a:t>
            </a:r>
            <a:r>
              <a:rPr lang="ru-RU" sz="2800" b="1" dirty="0">
                <a:solidFill>
                  <a:schemeClr val="tx1"/>
                </a:solidFill>
              </a:rPr>
              <a:t> молодежи</a:t>
            </a:r>
            <a:r>
              <a:rPr lang="ru-RU" sz="2800" b="1" dirty="0">
                <a:solidFill>
                  <a:schemeClr val="tx1"/>
                </a:solidFill>
                <a:cs typeface="Times New Roman" pitchFamily="18" charset="0"/>
              </a:rPr>
              <a:t>, основанных исключительно на воздержании. </a:t>
            </a:r>
          </a:p>
        </p:txBody>
      </p:sp>
      <p:pic>
        <p:nvPicPr>
          <p:cNvPr id="54289" name="Picture 17" descr="SSA logo: link to Social Security Online home"/>
          <p:cNvPicPr>
            <a:picLocks noChangeAspect="1" noChangeArrowheads="1"/>
          </p:cNvPicPr>
          <p:nvPr/>
        </p:nvPicPr>
        <p:blipFill>
          <a:blip r:embed="rId2" cstate="print"/>
          <a:srcRect/>
          <a:stretch>
            <a:fillRect/>
          </a:stretch>
        </p:blipFill>
        <p:spPr bwMode="auto">
          <a:xfrm>
            <a:off x="-1365250" y="1539875"/>
            <a:ext cx="593725" cy="536575"/>
          </a:xfrm>
          <a:prstGeom prst="rect">
            <a:avLst/>
          </a:prstGeom>
          <a:noFill/>
        </p:spPr>
      </p:pic>
      <p:pic>
        <p:nvPicPr>
          <p:cNvPr id="54282" name="Picture 10" descr="D:\prezentation_grant\Social Security Act §510_files\blank.gif"/>
          <p:cNvPicPr>
            <a:picLocks noChangeAspect="1" noChangeArrowheads="1"/>
          </p:cNvPicPr>
          <p:nvPr/>
        </p:nvPicPr>
        <p:blipFill>
          <a:blip r:embed="rId3"/>
          <a:srcRect/>
          <a:stretch>
            <a:fillRect/>
          </a:stretch>
        </p:blipFill>
        <p:spPr bwMode="auto">
          <a:xfrm>
            <a:off x="-1196975" y="2865438"/>
            <a:ext cx="11112" cy="11112"/>
          </a:xfrm>
          <a:prstGeom prst="rect">
            <a:avLst/>
          </a:prstGeom>
          <a:noFill/>
        </p:spPr>
      </p:pic>
      <p:pic>
        <p:nvPicPr>
          <p:cNvPr id="54291" name="Picture 19"/>
          <p:cNvPicPr>
            <a:picLocks noChangeAspect="1" noChangeArrowheads="1"/>
          </p:cNvPicPr>
          <p:nvPr/>
        </p:nvPicPr>
        <p:blipFill>
          <a:blip r:embed="rId4" cstate="print">
            <a:clrChange>
              <a:clrFrom>
                <a:srgbClr val="000000"/>
              </a:clrFrom>
              <a:clrTo>
                <a:srgbClr val="000000">
                  <a:alpha val="0"/>
                </a:srgbClr>
              </a:clrTo>
            </a:clrChange>
          </a:blip>
          <a:srcRect/>
          <a:stretch>
            <a:fillRect/>
          </a:stretch>
        </p:blipFill>
        <p:spPr bwMode="auto">
          <a:xfrm>
            <a:off x="3467100" y="228600"/>
            <a:ext cx="2209800" cy="2209800"/>
          </a:xfrm>
          <a:prstGeom prst="rect">
            <a:avLst/>
          </a:prstGeom>
          <a:noFill/>
          <a:ln w="9525">
            <a:noFill/>
            <a:miter lim="800000"/>
            <a:headEnd/>
            <a:tailEnd/>
          </a:ln>
          <a:effectLst/>
        </p:spPr>
      </p:pic>
      <p:pic>
        <p:nvPicPr>
          <p:cNvPr id="54294" name="Picture 22" descr="D:\prezentation_grant\act_welfare.jpg"/>
          <p:cNvPicPr>
            <a:picLocks noChangeAspect="1" noChangeArrowheads="1"/>
          </p:cNvPicPr>
          <p:nvPr/>
        </p:nvPicPr>
        <p:blipFill>
          <a:blip r:embed="rId5" cstate="print"/>
          <a:srcRect/>
          <a:stretch>
            <a:fillRect/>
          </a:stretch>
        </p:blipFill>
        <p:spPr bwMode="auto">
          <a:xfrm>
            <a:off x="928662" y="5143512"/>
            <a:ext cx="7162800" cy="1500188"/>
          </a:xfrm>
          <a:prstGeom prst="rect">
            <a:avLst/>
          </a:prstGeom>
          <a:noFill/>
        </p:spPr>
      </p:pic>
    </p:spTree>
  </p:cSld>
  <p:clrMapOvr>
    <a:masterClrMapping/>
  </p:clrMapOvr>
  <p:transition>
    <p:wipe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67586" name="Picture 2" descr="D:\диск консультанта\Вич опыт Уганды и Филиппин\yarosl.gif"/>
          <p:cNvPicPr>
            <a:picLocks noChangeAspect="1" noChangeArrowheads="1"/>
          </p:cNvPicPr>
          <p:nvPr/>
        </p:nvPicPr>
        <p:blipFill>
          <a:blip r:embed="rId2" cstate="print"/>
          <a:srcRect l="4195" t="37689" r="5594" b="24905"/>
          <a:stretch>
            <a:fillRect/>
          </a:stretch>
        </p:blipFill>
        <p:spPr bwMode="auto">
          <a:xfrm>
            <a:off x="571472" y="1958128"/>
            <a:ext cx="8001056" cy="4899872"/>
          </a:xfrm>
          <a:prstGeom prst="rect">
            <a:avLst/>
          </a:prstGeom>
          <a:noFill/>
        </p:spPr>
      </p:pic>
      <p:sp>
        <p:nvSpPr>
          <p:cNvPr id="5" name="TextBox 4"/>
          <p:cNvSpPr txBox="1"/>
          <p:nvPr/>
        </p:nvSpPr>
        <p:spPr>
          <a:xfrm>
            <a:off x="-142908" y="0"/>
            <a:ext cx="9286908" cy="1938992"/>
          </a:xfrm>
          <a:prstGeom prst="rect">
            <a:avLst/>
          </a:prstGeom>
          <a:noFill/>
        </p:spPr>
        <p:txBody>
          <a:bodyPr wrap="square" rtlCol="0">
            <a:spAutoFit/>
          </a:bodyPr>
          <a:lstStyle/>
          <a:p>
            <a:pPr algn="ctr"/>
            <a:r>
              <a:rPr lang="ru-RU" sz="2000" b="1" dirty="0" smtClean="0">
                <a:solidFill>
                  <a:schemeClr val="accent6">
                    <a:lumMod val="60000"/>
                    <a:lumOff val="40000"/>
                  </a:schemeClr>
                </a:solidFill>
              </a:rPr>
              <a:t>ВВЕДЕНИЕ</a:t>
            </a:r>
            <a:r>
              <a:rPr lang="en-US" sz="2000" b="1" dirty="0" smtClean="0">
                <a:solidFill>
                  <a:schemeClr val="accent6">
                    <a:lumMod val="60000"/>
                    <a:lumOff val="40000"/>
                  </a:schemeClr>
                </a:solidFill>
              </a:rPr>
              <a:t> </a:t>
            </a:r>
            <a:r>
              <a:rPr lang="ru-RU" sz="2000" b="1" dirty="0" smtClean="0">
                <a:solidFill>
                  <a:schemeClr val="accent6">
                    <a:lumMod val="60000"/>
                    <a:lumOff val="40000"/>
                  </a:schemeClr>
                </a:solidFill>
              </a:rPr>
              <a:t>ПОЛОВОГО ВОСПИТАНИЯ в школах дало </a:t>
            </a:r>
          </a:p>
          <a:p>
            <a:pPr algn="ctr"/>
            <a:endParaRPr lang="ru-RU" sz="2000" b="1" dirty="0" smtClean="0">
              <a:solidFill>
                <a:schemeClr val="accent6">
                  <a:lumMod val="60000"/>
                  <a:lumOff val="40000"/>
                </a:schemeClr>
              </a:solidFill>
            </a:endParaRPr>
          </a:p>
          <a:p>
            <a:pPr algn="ctr"/>
            <a:r>
              <a:rPr lang="ru-RU" sz="2000" b="1" dirty="0" smtClean="0">
                <a:solidFill>
                  <a:schemeClr val="accent6">
                    <a:lumMod val="60000"/>
                    <a:lumOff val="40000"/>
                  </a:schemeClr>
                </a:solidFill>
              </a:rPr>
              <a:t>ДВУХКРАТНЫЙ РОСТ ПРЕСТУПЛЕНИЙ НА СЕКСУАЛЬНОЙ ПОЧВЕ среди подростков и </a:t>
            </a:r>
          </a:p>
          <a:p>
            <a:pPr algn="ctr"/>
            <a:endParaRPr lang="ru-RU" sz="2000" b="1" dirty="0" smtClean="0">
              <a:solidFill>
                <a:schemeClr val="accent6">
                  <a:lumMod val="60000"/>
                  <a:lumOff val="40000"/>
                </a:schemeClr>
              </a:solidFill>
            </a:endParaRPr>
          </a:p>
          <a:p>
            <a:pPr algn="ctr"/>
            <a:r>
              <a:rPr lang="ru-RU" sz="2000" b="1" dirty="0" smtClean="0">
                <a:solidFill>
                  <a:schemeClr val="accent6">
                    <a:lumMod val="60000"/>
                    <a:lumOff val="40000"/>
                  </a:schemeClr>
                </a:solidFill>
              </a:rPr>
              <a:t>ДЕСЯТИКРАТНЫЙ РОСТ ЗППП </a:t>
            </a:r>
            <a:endParaRPr lang="ru-RU" sz="2000" b="1" dirty="0">
              <a:solidFill>
                <a:schemeClr val="accent6">
                  <a:lumMod val="60000"/>
                  <a:lumOff val="40000"/>
                </a:schemeClr>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Заголовок 1"/>
          <p:cNvSpPr>
            <a:spLocks noGrp="1"/>
          </p:cNvSpPr>
          <p:nvPr>
            <p:ph type="title"/>
          </p:nvPr>
        </p:nvSpPr>
        <p:spPr/>
        <p:txBody>
          <a:bodyPr/>
          <a:lstStyle/>
          <a:p>
            <a:endParaRPr lang="ru-RU" smtClean="0"/>
          </a:p>
        </p:txBody>
      </p:sp>
      <p:pic>
        <p:nvPicPr>
          <p:cNvPr id="7" name="Picture 5" descr="Роза мечты"/>
          <p:cNvPicPr>
            <a:picLocks noGrp="1" noChangeAspect="1" noChangeArrowheads="1"/>
          </p:cNvPicPr>
          <p:nvPr>
            <p:ph idx="1"/>
          </p:nvPr>
        </p:nvPicPr>
        <p:blipFill>
          <a:blip r:embed="rId2" cstate="print"/>
          <a:srcRect t="3484"/>
          <a:stretch>
            <a:fillRect/>
          </a:stretch>
        </p:blipFill>
        <p:spPr bwMode="auto">
          <a:xfrm rot="16200000" flipV="1">
            <a:off x="3950799" y="1236195"/>
            <a:ext cx="6429396" cy="3957006"/>
          </a:xfrm>
          <a:prstGeom prst="rect">
            <a:avLst/>
          </a:prstGeom>
          <a:noFill/>
        </p:spPr>
      </p:pic>
      <p:pic>
        <p:nvPicPr>
          <p:cNvPr id="11268" name="Picture 2"/>
          <p:cNvPicPr>
            <a:picLocks noChangeAspect="1" noChangeArrowheads="1"/>
          </p:cNvPicPr>
          <p:nvPr/>
        </p:nvPicPr>
        <p:blipFill>
          <a:blip r:embed="rId3" cstate="print"/>
          <a:srcRect/>
          <a:stretch>
            <a:fillRect/>
          </a:stretch>
        </p:blipFill>
        <p:spPr bwMode="auto">
          <a:xfrm>
            <a:off x="0" y="-1"/>
            <a:ext cx="5175465" cy="642939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ОПЫТ УГАНДЫ В БОРЬБЕ СО СПИДОМ</a:t>
            </a:r>
            <a:endParaRPr lang="ru-RU" dirty="0"/>
          </a:p>
        </p:txBody>
      </p:sp>
      <p:graphicFrame>
        <p:nvGraphicFramePr>
          <p:cNvPr id="4" name="Диаграмма 3"/>
          <p:cNvGraphicFramePr>
            <a:graphicFrameLocks noGrp="1"/>
          </p:cNvGraphicFramePr>
          <p:nvPr>
            <p:ph type="chart" idx="1"/>
          </p:nvPr>
        </p:nvGraphicFramePr>
        <p:xfrm>
          <a:off x="685800" y="1981200"/>
          <a:ext cx="7772400" cy="41148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0"/>
            <a:ext cx="8229600" cy="1143000"/>
          </a:xfrm>
        </p:spPr>
        <p:txBody>
          <a:bodyPr/>
          <a:lstStyle/>
          <a:p>
            <a:r>
              <a:rPr lang="ru-RU" dirty="0" smtClean="0"/>
              <a:t>ОПЫТ ДВУХ МОДЕЛЕЙ</a:t>
            </a:r>
            <a:endParaRPr lang="ru-RU" dirty="0"/>
          </a:p>
        </p:txBody>
      </p:sp>
      <p:sp>
        <p:nvSpPr>
          <p:cNvPr id="3" name="Текст 2"/>
          <p:cNvSpPr>
            <a:spLocks noGrp="1"/>
          </p:cNvSpPr>
          <p:nvPr>
            <p:ph type="body" idx="1"/>
          </p:nvPr>
        </p:nvSpPr>
        <p:spPr>
          <a:xfrm>
            <a:off x="428596" y="928670"/>
            <a:ext cx="4040188" cy="639762"/>
          </a:xfrm>
        </p:spPr>
        <p:txBody>
          <a:bodyPr/>
          <a:lstStyle/>
          <a:p>
            <a:r>
              <a:rPr lang="ru-RU" dirty="0" smtClean="0"/>
              <a:t>Ф</a:t>
            </a:r>
            <a:r>
              <a:rPr lang="ru-RU" dirty="0" smtClean="0"/>
              <a:t>ИЛИППИНЫ</a:t>
            </a:r>
            <a:endParaRPr lang="ru-RU" dirty="0"/>
          </a:p>
        </p:txBody>
      </p:sp>
      <p:sp>
        <p:nvSpPr>
          <p:cNvPr id="4" name="Содержимое 3"/>
          <p:cNvSpPr>
            <a:spLocks noGrp="1"/>
          </p:cNvSpPr>
          <p:nvPr>
            <p:ph sz="half" idx="2"/>
          </p:nvPr>
        </p:nvSpPr>
        <p:spPr>
          <a:xfrm>
            <a:off x="0" y="1571612"/>
            <a:ext cx="4397346" cy="4165602"/>
          </a:xfrm>
        </p:spPr>
        <p:txBody>
          <a:bodyPr/>
          <a:lstStyle/>
          <a:p>
            <a:pPr>
              <a:buNone/>
            </a:pPr>
            <a:r>
              <a:rPr lang="ru-RU" dirty="0" smtClean="0">
                <a:solidFill>
                  <a:schemeClr val="accent2">
                    <a:lumMod val="60000"/>
                    <a:lumOff val="40000"/>
                  </a:schemeClr>
                </a:solidFill>
              </a:rPr>
              <a:t>Население 96 млн. человек</a:t>
            </a:r>
          </a:p>
          <a:p>
            <a:pPr>
              <a:buNone/>
            </a:pPr>
            <a:r>
              <a:rPr lang="ru-RU" dirty="0" smtClean="0">
                <a:solidFill>
                  <a:schemeClr val="accent2">
                    <a:lumMod val="60000"/>
                    <a:lumOff val="40000"/>
                  </a:schemeClr>
                </a:solidFill>
              </a:rPr>
              <a:t>5 715 случаев ВИЧ/СПИД</a:t>
            </a:r>
          </a:p>
          <a:p>
            <a:pPr>
              <a:buNone/>
            </a:pPr>
            <a:r>
              <a:rPr lang="ru-RU" dirty="0" smtClean="0">
                <a:solidFill>
                  <a:schemeClr val="accent2">
                    <a:lumMod val="60000"/>
                    <a:lumOff val="40000"/>
                  </a:schemeClr>
                </a:solidFill>
              </a:rPr>
              <a:t>590 смертей с 1984 года   </a:t>
            </a:r>
          </a:p>
          <a:p>
            <a:pPr>
              <a:buNone/>
            </a:pPr>
            <a:r>
              <a:rPr lang="ru-RU" dirty="0" smtClean="0">
                <a:solidFill>
                  <a:schemeClr val="accent2">
                    <a:lumMod val="60000"/>
                    <a:lumOff val="40000"/>
                  </a:schemeClr>
                </a:solidFill>
              </a:rPr>
              <a:t> </a:t>
            </a:r>
            <a:endParaRPr lang="ru-RU" dirty="0" smtClean="0">
              <a:solidFill>
                <a:schemeClr val="accent2">
                  <a:lumMod val="60000"/>
                  <a:lumOff val="40000"/>
                </a:schemeClr>
              </a:solidFill>
            </a:endParaRPr>
          </a:p>
          <a:p>
            <a:pPr>
              <a:buNone/>
            </a:pPr>
            <a:endParaRPr lang="ru-RU" dirty="0" smtClean="0"/>
          </a:p>
          <a:p>
            <a:r>
              <a:rPr lang="ru-RU" dirty="0" smtClean="0"/>
              <a:t>Уважение святости брака (81% католики)   </a:t>
            </a:r>
          </a:p>
          <a:p>
            <a:r>
              <a:rPr lang="ru-RU" dirty="0" smtClean="0"/>
              <a:t>Молодые люди не верят в эффективности презерватива как защите </a:t>
            </a:r>
          </a:p>
          <a:p>
            <a:r>
              <a:rPr lang="ru-RU" dirty="0" smtClean="0"/>
              <a:t>Информированность о ВИЧ                                                                                </a:t>
            </a:r>
            <a:endParaRPr lang="ru-RU" dirty="0"/>
          </a:p>
        </p:txBody>
      </p:sp>
      <p:sp>
        <p:nvSpPr>
          <p:cNvPr id="5" name="Текст 4"/>
          <p:cNvSpPr>
            <a:spLocks noGrp="1"/>
          </p:cNvSpPr>
          <p:nvPr>
            <p:ph type="body" sz="quarter" idx="3"/>
          </p:nvPr>
        </p:nvSpPr>
        <p:spPr>
          <a:xfrm>
            <a:off x="4643438" y="928670"/>
            <a:ext cx="4041775" cy="639762"/>
          </a:xfrm>
        </p:spPr>
        <p:txBody>
          <a:bodyPr/>
          <a:lstStyle/>
          <a:p>
            <a:r>
              <a:rPr lang="ru-RU" dirty="0" smtClean="0"/>
              <a:t>ТАЙЛАНД</a:t>
            </a:r>
            <a:endParaRPr lang="ru-RU" dirty="0"/>
          </a:p>
        </p:txBody>
      </p:sp>
      <p:sp>
        <p:nvSpPr>
          <p:cNvPr id="6" name="Содержимое 5"/>
          <p:cNvSpPr>
            <a:spLocks noGrp="1"/>
          </p:cNvSpPr>
          <p:nvPr>
            <p:ph sz="quarter" idx="4"/>
          </p:nvPr>
        </p:nvSpPr>
        <p:spPr>
          <a:xfrm>
            <a:off x="4572000" y="1500174"/>
            <a:ext cx="4572000" cy="3951288"/>
          </a:xfrm>
        </p:spPr>
        <p:txBody>
          <a:bodyPr/>
          <a:lstStyle/>
          <a:p>
            <a:pPr>
              <a:buNone/>
            </a:pPr>
            <a:r>
              <a:rPr lang="ru-RU" dirty="0" smtClean="0">
                <a:solidFill>
                  <a:schemeClr val="accent2">
                    <a:lumMod val="60000"/>
                    <a:lumOff val="40000"/>
                  </a:schemeClr>
                </a:solidFill>
              </a:rPr>
              <a:t>Население </a:t>
            </a:r>
            <a:r>
              <a:rPr lang="ru-RU" dirty="0" smtClean="0">
                <a:solidFill>
                  <a:schemeClr val="accent2">
                    <a:lumMod val="60000"/>
                    <a:lumOff val="40000"/>
                  </a:schemeClr>
                </a:solidFill>
              </a:rPr>
              <a:t>67 млн. человек</a:t>
            </a:r>
          </a:p>
          <a:p>
            <a:pPr>
              <a:buNone/>
            </a:pPr>
            <a:r>
              <a:rPr lang="ru-RU" dirty="0" smtClean="0">
                <a:solidFill>
                  <a:schemeClr val="accent2">
                    <a:lumMod val="60000"/>
                    <a:lumOff val="40000"/>
                  </a:schemeClr>
                </a:solidFill>
              </a:rPr>
              <a:t>1млн 200 тысяч ВИЧ/ СПИД</a:t>
            </a:r>
          </a:p>
          <a:p>
            <a:pPr>
              <a:buNone/>
            </a:pPr>
            <a:r>
              <a:rPr lang="ru-RU" dirty="0" smtClean="0">
                <a:solidFill>
                  <a:schemeClr val="accent2">
                    <a:lumMod val="60000"/>
                    <a:lumOff val="40000"/>
                  </a:schemeClr>
                </a:solidFill>
              </a:rPr>
              <a:t>620 тысяч смертей с 1985 года</a:t>
            </a:r>
          </a:p>
          <a:p>
            <a:pPr>
              <a:buNone/>
            </a:pPr>
            <a:endParaRPr lang="ru-RU" dirty="0" smtClean="0"/>
          </a:p>
          <a:p>
            <a:pPr>
              <a:buNone/>
            </a:pPr>
            <a:endParaRPr lang="ru-RU" dirty="0" smtClean="0"/>
          </a:p>
          <a:p>
            <a:r>
              <a:rPr lang="ru-RU" dirty="0" smtClean="0"/>
              <a:t>Нет понятия «безопасный секс»</a:t>
            </a:r>
          </a:p>
          <a:p>
            <a:r>
              <a:rPr lang="ru-RU" dirty="0" smtClean="0"/>
              <a:t>Презерватив не даёт 100% защиты</a:t>
            </a:r>
          </a:p>
          <a:p>
            <a:r>
              <a:rPr lang="ru-RU" dirty="0" smtClean="0"/>
              <a:t>Нет данных уменьшения ВИЧ в странах, где проводятся </a:t>
            </a:r>
            <a:r>
              <a:rPr lang="ru-RU" dirty="0" err="1" smtClean="0"/>
              <a:t>про-презервативные</a:t>
            </a:r>
            <a:r>
              <a:rPr lang="ru-RU" dirty="0" smtClean="0"/>
              <a:t> компании</a:t>
            </a:r>
          </a:p>
          <a:p>
            <a:pPr>
              <a:buNone/>
            </a:pPr>
            <a:endParaRPr lang="ru-RU" dirty="0" smtClean="0"/>
          </a:p>
          <a:p>
            <a:pPr>
              <a:buNone/>
            </a:pPr>
            <a:endParaRPr lang="ru-RU" dirty="0"/>
          </a:p>
        </p:txBody>
      </p:sp>
      <p:sp>
        <p:nvSpPr>
          <p:cNvPr id="7" name="TextBox 6"/>
          <p:cNvSpPr txBox="1"/>
          <p:nvPr/>
        </p:nvSpPr>
        <p:spPr>
          <a:xfrm>
            <a:off x="3214678" y="3143248"/>
            <a:ext cx="2016001" cy="523220"/>
          </a:xfrm>
          <a:prstGeom prst="rect">
            <a:avLst/>
          </a:prstGeom>
          <a:noFill/>
        </p:spPr>
        <p:txBody>
          <a:bodyPr wrap="none" rtlCol="0">
            <a:spAutoFit/>
          </a:bodyPr>
          <a:lstStyle/>
          <a:p>
            <a:pPr algn="ctr">
              <a:buNone/>
            </a:pPr>
            <a:r>
              <a:rPr lang="ru-RU" sz="2800" b="1" dirty="0" smtClean="0"/>
              <a:t>ПОЧЕМУ?</a:t>
            </a:r>
            <a:endParaRPr lang="ru-RU" sz="2800" b="1" dirty="0" smtClean="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122" name="Object 2"/>
          <p:cNvGraphicFramePr>
            <a:graphicFrameLocks noChangeAspect="1"/>
          </p:cNvGraphicFramePr>
          <p:nvPr>
            <p:ph/>
          </p:nvPr>
        </p:nvGraphicFramePr>
        <p:xfrm>
          <a:off x="304800" y="1600200"/>
          <a:ext cx="8475663" cy="4878388"/>
        </p:xfrm>
        <a:graphic>
          <a:graphicData uri="http://schemas.openxmlformats.org/presentationml/2006/ole">
            <p:oleObj spid="_x0000_s8194" name="Диаграмма" r:id="rId3" imgW="9572645" imgH="5514955" progId="MSGraph.Chart.8">
              <p:embed followColorScheme="full"/>
            </p:oleObj>
          </a:graphicData>
        </a:graphic>
      </p:graphicFrame>
      <p:sp>
        <p:nvSpPr>
          <p:cNvPr id="5124" name="Rectangle 3"/>
          <p:cNvSpPr>
            <a:spLocks noGrp="1" noChangeArrowheads="1"/>
          </p:cNvSpPr>
          <p:nvPr>
            <p:ph type="title" idx="4294967295"/>
          </p:nvPr>
        </p:nvSpPr>
        <p:spPr>
          <a:xfrm>
            <a:off x="749300" y="376238"/>
            <a:ext cx="8394700" cy="711200"/>
          </a:xfrm>
        </p:spPr>
        <p:txBody>
          <a:bodyPr>
            <a:normAutofit fontScale="90000"/>
          </a:bodyPr>
          <a:lstStyle/>
          <a:p>
            <a:pPr eaLnBrk="1" hangingPunct="1"/>
            <a:r>
              <a:rPr lang="ru-RU" sz="2400" b="1" smtClean="0">
                <a:solidFill>
                  <a:srgbClr val="FF0000"/>
                </a:solidFill>
              </a:rPr>
              <a:t>Количество случаев заболевания венерическими болезнями в год (США)</a:t>
            </a:r>
            <a:endParaRPr lang="en-US" sz="2400" b="1" smtClean="0">
              <a:solidFill>
                <a:srgbClr val="FF0000"/>
              </a:solidFill>
              <a:ea typeface="Arial Unicode MS" pitchFamily="34" charset="-128"/>
              <a:cs typeface="Arial Unicode MS" pitchFamily="34" charset="-128"/>
            </a:endParaRPr>
          </a:p>
        </p:txBody>
      </p:sp>
      <p:sp>
        <p:nvSpPr>
          <p:cNvPr id="5125" name="Text Box 4"/>
          <p:cNvSpPr txBox="1">
            <a:spLocks noChangeArrowheads="1"/>
          </p:cNvSpPr>
          <p:nvPr/>
        </p:nvSpPr>
        <p:spPr bwMode="auto">
          <a:xfrm>
            <a:off x="2363788" y="6096000"/>
            <a:ext cx="6780212" cy="304800"/>
          </a:xfrm>
          <a:prstGeom prst="rect">
            <a:avLst/>
          </a:prstGeom>
          <a:noFill/>
          <a:ln w="15875">
            <a:noFill/>
            <a:miter lim="800000"/>
            <a:headEnd/>
            <a:tailEnd/>
          </a:ln>
        </p:spPr>
        <p:txBody>
          <a:bodyPr>
            <a:spAutoFit/>
          </a:bodyPr>
          <a:lstStyle/>
          <a:p>
            <a:pPr algn="ctr" eaLnBrk="0" hangingPunct="0">
              <a:spcBef>
                <a:spcPct val="50000"/>
              </a:spcBef>
            </a:pPr>
            <a:r>
              <a:rPr lang="en-US" sz="1400">
                <a:solidFill>
                  <a:schemeClr val="bg1"/>
                </a:solidFill>
                <a:latin typeface="Arial" charset="0"/>
                <a:cs typeface="Arial" charset="0"/>
              </a:rPr>
              <a:t>Henry J Kaiser Foundation HPV Facts 2000</a:t>
            </a:r>
          </a:p>
        </p:txBody>
      </p:sp>
      <p:graphicFrame>
        <p:nvGraphicFramePr>
          <p:cNvPr id="5123" name="Object 7"/>
          <p:cNvGraphicFramePr>
            <a:graphicFrameLocks noChangeAspect="1"/>
          </p:cNvGraphicFramePr>
          <p:nvPr/>
        </p:nvGraphicFramePr>
        <p:xfrm>
          <a:off x="0" y="1219200"/>
          <a:ext cx="9144000" cy="5459413"/>
        </p:xfrm>
        <a:graphic>
          <a:graphicData uri="http://schemas.openxmlformats.org/presentationml/2006/ole">
            <p:oleObj spid="_x0000_s8195" name="Точечный рисунок" r:id="rId4" imgW="9488224" imgH="5885714" progId="PBrush">
              <p:embed/>
            </p:oleObj>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r>
              <a:rPr lang="ru-RU" smtClean="0">
                <a:solidFill>
                  <a:srgbClr val="FF0000"/>
                </a:solidFill>
              </a:rPr>
              <a:t>Эффективность презерватива</a:t>
            </a:r>
          </a:p>
        </p:txBody>
      </p:sp>
      <p:pic>
        <p:nvPicPr>
          <p:cNvPr id="31747" name="Picture 4"/>
          <p:cNvPicPr>
            <a:picLocks noGrp="1" noChangeAspect="1" noChangeArrowheads="1"/>
          </p:cNvPicPr>
          <p:nvPr>
            <p:ph idx="1"/>
          </p:nvPr>
        </p:nvPicPr>
        <p:blipFill>
          <a:blip r:embed="rId2" cstate="print"/>
          <a:srcRect/>
          <a:stretch>
            <a:fillRect/>
          </a:stretch>
        </p:blipFill>
        <p:spPr>
          <a:xfrm>
            <a:off x="0" y="1785938"/>
            <a:ext cx="9144000" cy="3916362"/>
          </a:xfrm>
          <a:noFill/>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D:\диск консультанта\мои презентации\презерватив_423.jpg"/>
          <p:cNvPicPr>
            <a:picLocks noChangeAspect="1" noChangeArrowheads="1"/>
          </p:cNvPicPr>
          <p:nvPr/>
        </p:nvPicPr>
        <p:blipFill>
          <a:blip r:embed="rId2" cstate="print"/>
          <a:srcRect/>
          <a:stretch>
            <a:fillRect/>
          </a:stretch>
        </p:blipFill>
        <p:spPr bwMode="auto">
          <a:xfrm>
            <a:off x="0" y="30479"/>
            <a:ext cx="4572000" cy="6827521"/>
          </a:xfrm>
          <a:prstGeom prst="rect">
            <a:avLst/>
          </a:prstGeom>
          <a:noFill/>
        </p:spPr>
      </p:pic>
      <p:sp>
        <p:nvSpPr>
          <p:cNvPr id="12290" name="Rectangle 2"/>
          <p:cNvSpPr>
            <a:spLocks noGrp="1" noChangeArrowheads="1"/>
          </p:cNvSpPr>
          <p:nvPr>
            <p:ph type="title"/>
          </p:nvPr>
        </p:nvSpPr>
        <p:spPr>
          <a:xfrm>
            <a:off x="1928794" y="1071546"/>
            <a:ext cx="7215206" cy="5572164"/>
          </a:xfrm>
        </p:spPr>
        <p:txBody>
          <a:bodyPr>
            <a:normAutofit fontScale="90000"/>
          </a:bodyPr>
          <a:lstStyle/>
          <a:p>
            <a:pPr algn="l"/>
            <a:r>
              <a:rPr lang="en-US" sz="4900" b="1" dirty="0" smtClean="0">
                <a:solidFill>
                  <a:schemeClr val="bg1"/>
                </a:solidFill>
              </a:rPr>
              <a:t/>
            </a:r>
            <a:br>
              <a:rPr lang="en-US" sz="4900" b="1" dirty="0" smtClean="0">
                <a:solidFill>
                  <a:schemeClr val="bg1"/>
                </a:solidFill>
              </a:rPr>
            </a:br>
            <a:r>
              <a:rPr lang="en-US" sz="4900" b="1" dirty="0" smtClean="0">
                <a:solidFill>
                  <a:schemeClr val="bg1"/>
                </a:solidFill>
              </a:rPr>
              <a:t/>
            </a:r>
            <a:br>
              <a:rPr lang="en-US" sz="4900" b="1" dirty="0" smtClean="0">
                <a:solidFill>
                  <a:schemeClr val="bg1"/>
                </a:solidFill>
              </a:rPr>
            </a:br>
            <a:r>
              <a:rPr lang="ru-RU" sz="4900" b="1" dirty="0" smtClean="0"/>
              <a:t>Л</a:t>
            </a:r>
            <a:r>
              <a:rPr lang="ru-RU" sz="4900" b="1" dirty="0" smtClean="0">
                <a:cs typeface="Times New Roman" pitchFamily="18" charset="0"/>
              </a:rPr>
              <a:t>ожь </a:t>
            </a:r>
            <a:r>
              <a:rPr lang="ru-RU" sz="4900" b="1" dirty="0">
                <a:cs typeface="Times New Roman" pitchFamily="18" charset="0"/>
              </a:rPr>
              <a:t>о защитных свойствах презервативов является одной из главных причин распространения заболеваний, передающихся половым путем</a:t>
            </a:r>
            <a:r>
              <a:rPr lang="ru-RU" sz="4900" b="1" dirty="0" smtClean="0">
                <a:cs typeface="Times New Roman" pitchFamily="18" charset="0"/>
              </a:rPr>
              <a:t>.</a:t>
            </a:r>
            <a:r>
              <a:rPr lang="en-US" sz="3600" b="1" dirty="0" smtClean="0">
                <a:cs typeface="Times New Roman" pitchFamily="18" charset="0"/>
              </a:rPr>
              <a:t/>
            </a:r>
            <a:br>
              <a:rPr lang="en-US" sz="3600" b="1" dirty="0" smtClean="0">
                <a:cs typeface="Times New Roman" pitchFamily="18" charset="0"/>
              </a:rPr>
            </a:br>
            <a:r>
              <a:rPr lang="en-US" sz="3600" b="1" dirty="0" smtClean="0">
                <a:solidFill>
                  <a:schemeClr val="tx1">
                    <a:lumMod val="65000"/>
                    <a:lumOff val="35000"/>
                  </a:schemeClr>
                </a:solidFill>
                <a:cs typeface="Times New Roman" pitchFamily="18" charset="0"/>
              </a:rPr>
              <a:t/>
            </a:r>
            <a:br>
              <a:rPr lang="en-US" sz="3600" b="1" dirty="0" smtClean="0">
                <a:solidFill>
                  <a:schemeClr val="tx1">
                    <a:lumMod val="65000"/>
                    <a:lumOff val="35000"/>
                  </a:schemeClr>
                </a:solidFill>
                <a:cs typeface="Times New Roman" pitchFamily="18" charset="0"/>
              </a:rPr>
            </a:br>
            <a:r>
              <a:rPr lang="en-US" sz="3600" b="1" dirty="0" smtClean="0">
                <a:solidFill>
                  <a:schemeClr val="tx1">
                    <a:lumMod val="65000"/>
                    <a:lumOff val="35000"/>
                  </a:schemeClr>
                </a:solidFill>
                <a:cs typeface="Times New Roman" pitchFamily="18" charset="0"/>
              </a:rPr>
              <a:t/>
            </a:r>
            <a:br>
              <a:rPr lang="en-US" sz="3600" b="1" dirty="0" smtClean="0">
                <a:solidFill>
                  <a:schemeClr val="tx1">
                    <a:lumMod val="65000"/>
                    <a:lumOff val="35000"/>
                  </a:schemeClr>
                </a:solidFill>
                <a:cs typeface="Times New Roman" pitchFamily="18" charset="0"/>
              </a:rPr>
            </a:br>
            <a:r>
              <a:rPr lang="en-US" sz="3600" b="1" dirty="0" smtClean="0">
                <a:solidFill>
                  <a:schemeClr val="tx1">
                    <a:lumMod val="65000"/>
                    <a:lumOff val="35000"/>
                  </a:schemeClr>
                </a:solidFill>
                <a:cs typeface="Times New Roman" pitchFamily="18" charset="0"/>
              </a:rPr>
              <a:t/>
            </a:r>
            <a:br>
              <a:rPr lang="en-US" sz="3600" b="1" dirty="0" smtClean="0">
                <a:solidFill>
                  <a:schemeClr val="tx1">
                    <a:lumMod val="65000"/>
                    <a:lumOff val="35000"/>
                  </a:schemeClr>
                </a:solidFill>
                <a:cs typeface="Times New Roman" pitchFamily="18" charset="0"/>
              </a:rPr>
            </a:br>
            <a:r>
              <a:rPr lang="en-US" sz="3600" b="1" dirty="0" smtClean="0">
                <a:solidFill>
                  <a:schemeClr val="tx1">
                    <a:lumMod val="65000"/>
                    <a:lumOff val="35000"/>
                  </a:schemeClr>
                </a:solidFill>
                <a:cs typeface="Times New Roman" pitchFamily="18" charset="0"/>
              </a:rPr>
              <a:t/>
            </a:r>
            <a:br>
              <a:rPr lang="en-US" sz="3600" b="1" dirty="0" smtClean="0">
                <a:solidFill>
                  <a:schemeClr val="tx1">
                    <a:lumMod val="65000"/>
                    <a:lumOff val="35000"/>
                  </a:schemeClr>
                </a:solidFill>
                <a:cs typeface="Times New Roman" pitchFamily="18" charset="0"/>
              </a:rPr>
            </a:br>
            <a:r>
              <a:rPr lang="en-US" sz="3600" b="1" dirty="0" smtClean="0">
                <a:solidFill>
                  <a:schemeClr val="tx1">
                    <a:lumMod val="65000"/>
                    <a:lumOff val="35000"/>
                  </a:schemeClr>
                </a:solidFill>
                <a:cs typeface="Times New Roman" pitchFamily="18" charset="0"/>
              </a:rPr>
              <a:t/>
            </a:r>
            <a:br>
              <a:rPr lang="en-US" sz="3600" b="1" dirty="0" smtClean="0">
                <a:solidFill>
                  <a:schemeClr val="tx1">
                    <a:lumMod val="65000"/>
                    <a:lumOff val="35000"/>
                  </a:schemeClr>
                </a:solidFill>
                <a:cs typeface="Times New Roman" pitchFamily="18" charset="0"/>
              </a:rPr>
            </a:br>
            <a:endParaRPr lang="ru-RU" sz="3600" b="1" dirty="0">
              <a:solidFill>
                <a:schemeClr val="tx1">
                  <a:lumMod val="65000"/>
                  <a:lumOff val="35000"/>
                </a:schemeClr>
              </a:solidFill>
            </a:endParaRPr>
          </a:p>
        </p:txBody>
      </p:sp>
      <p:sp>
        <p:nvSpPr>
          <p:cNvPr id="12292" name="Text Box 4"/>
          <p:cNvSpPr txBox="1">
            <a:spLocks noChangeArrowheads="1"/>
          </p:cNvSpPr>
          <p:nvPr/>
        </p:nvSpPr>
        <p:spPr bwMode="auto">
          <a:xfrm>
            <a:off x="214282" y="4214818"/>
            <a:ext cx="8610600" cy="457200"/>
          </a:xfrm>
          <a:prstGeom prst="rect">
            <a:avLst/>
          </a:prstGeom>
          <a:noFill/>
          <a:ln w="9525">
            <a:noFill/>
            <a:miter lim="800000"/>
            <a:headEnd/>
            <a:tailEnd/>
          </a:ln>
          <a:effectLst/>
        </p:spPr>
        <p:txBody>
          <a:bodyPr>
            <a:spAutoFit/>
          </a:bodyPr>
          <a:lstStyle/>
          <a:p>
            <a:pPr algn="ctr">
              <a:spcBef>
                <a:spcPct val="50000"/>
              </a:spcBef>
            </a:pPr>
            <a:endParaRPr lang="ru-RU"/>
          </a:p>
        </p:txBody>
      </p:sp>
    </p:spTree>
  </p:cSld>
  <p:clrMapOvr>
    <a:masterClrMapping/>
  </p:clrMapOvr>
  <p:transition>
    <p:wipe di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0" y="0"/>
            <a:ext cx="9144000" cy="6858000"/>
          </a:xfrm>
          <a:noFill/>
        </p:spPr>
        <p:txBody>
          <a:bodyPr>
            <a:normAutofit/>
          </a:bodyPr>
          <a:lstStyle/>
          <a:p>
            <a:pPr algn="l"/>
            <a:r>
              <a:rPr lang="ru-RU" sz="3600" dirty="0">
                <a:solidFill>
                  <a:schemeClr val="accent2"/>
                </a:solidFill>
              </a:rPr>
              <a:t>И</a:t>
            </a:r>
            <a:r>
              <a:rPr lang="ru-RU" sz="3600" dirty="0">
                <a:solidFill>
                  <a:schemeClr val="accent2"/>
                </a:solidFill>
                <a:cs typeface="Times New Roman" pitchFamily="18" charset="0"/>
              </a:rPr>
              <a:t>спользование презервативов, не дает защиты от заражения вирусом </a:t>
            </a:r>
            <a:r>
              <a:rPr lang="ru-RU" sz="3600" dirty="0" smtClean="0">
                <a:solidFill>
                  <a:schemeClr val="accent2"/>
                </a:solidFill>
                <a:cs typeface="Times New Roman" pitchFamily="18" charset="0"/>
              </a:rPr>
              <a:t>папилломы </a:t>
            </a:r>
            <a:r>
              <a:rPr lang="ru-RU" sz="3600" dirty="0">
                <a:solidFill>
                  <a:schemeClr val="accent2"/>
                </a:solidFill>
                <a:cs typeface="Times New Roman" pitchFamily="18" charset="0"/>
              </a:rPr>
              <a:t>человека, который вызывает </a:t>
            </a:r>
            <a:r>
              <a:rPr lang="ru-RU" sz="3600" dirty="0" smtClean="0">
                <a:solidFill>
                  <a:schemeClr val="accent2"/>
                </a:solidFill>
                <a:cs typeface="Times New Roman" pitchFamily="18" charset="0"/>
              </a:rPr>
              <a:t>рак шейки </a:t>
            </a:r>
            <a:r>
              <a:rPr lang="ru-RU" sz="3600" dirty="0">
                <a:solidFill>
                  <a:schemeClr val="accent2"/>
                </a:solidFill>
                <a:cs typeface="Times New Roman" pitchFamily="18" charset="0"/>
              </a:rPr>
              <a:t>матки</a:t>
            </a:r>
            <a:r>
              <a:rPr lang="ru-RU" sz="3600" dirty="0">
                <a:solidFill>
                  <a:schemeClr val="accent2"/>
                </a:solidFill>
              </a:rPr>
              <a:t>.</a:t>
            </a:r>
            <a:r>
              <a:rPr lang="ru-RU" sz="3600" dirty="0">
                <a:solidFill>
                  <a:schemeClr val="accent2"/>
                </a:solidFill>
                <a:cs typeface="Times New Roman" pitchFamily="18" charset="0"/>
              </a:rPr>
              <a:t> </a:t>
            </a:r>
            <a:r>
              <a:rPr lang="ru-RU" sz="2600" dirty="0">
                <a:solidFill>
                  <a:schemeClr val="accent2"/>
                </a:solidFill>
              </a:rPr>
              <a:t/>
            </a:r>
            <a:br>
              <a:rPr lang="ru-RU" sz="2600" dirty="0">
                <a:solidFill>
                  <a:schemeClr val="accent2"/>
                </a:solidFill>
              </a:rPr>
            </a:br>
            <a:r>
              <a:rPr lang="ru-RU" sz="2000" dirty="0">
                <a:solidFill>
                  <a:schemeClr val="accent2"/>
                </a:solidFill>
                <a:cs typeface="Times New Roman" pitchFamily="18" charset="0"/>
              </a:rPr>
              <a:t>Американский национальный институт здоровья</a:t>
            </a:r>
            <a:r>
              <a:rPr lang="ru-RU" sz="2000" dirty="0">
                <a:solidFill>
                  <a:schemeClr val="accent2"/>
                </a:solidFill>
              </a:rPr>
              <a:t>,</a:t>
            </a:r>
            <a:r>
              <a:rPr lang="ru-RU" sz="2000" dirty="0">
                <a:solidFill>
                  <a:schemeClr val="accent2"/>
                </a:solidFill>
                <a:cs typeface="Times New Roman" pitchFamily="18" charset="0"/>
              </a:rPr>
              <a:t> </a:t>
            </a:r>
            <a:r>
              <a:rPr lang="ru-RU" sz="2000" i="1" dirty="0">
                <a:solidFill>
                  <a:schemeClr val="accent2"/>
                </a:solidFill>
                <a:cs typeface="Times New Roman" pitchFamily="18" charset="0"/>
              </a:rPr>
              <a:t>Совместное заявление по раку шейки матки</a:t>
            </a:r>
            <a:r>
              <a:rPr lang="ru-RU" sz="2000" dirty="0">
                <a:solidFill>
                  <a:schemeClr val="accent2"/>
                </a:solidFill>
              </a:rPr>
              <a:t>,</a:t>
            </a:r>
            <a:r>
              <a:rPr lang="ru-RU" sz="2000" dirty="0">
                <a:solidFill>
                  <a:schemeClr val="accent2"/>
                </a:solidFill>
                <a:cs typeface="Times New Roman" pitchFamily="18" charset="0"/>
              </a:rPr>
              <a:t> 1996</a:t>
            </a:r>
            <a:r>
              <a:rPr lang="ru-RU" sz="2000" dirty="0">
                <a:solidFill>
                  <a:schemeClr val="accent2"/>
                </a:solidFill>
              </a:rPr>
              <a:t>.</a:t>
            </a:r>
            <a:br>
              <a:rPr lang="ru-RU" sz="2000" dirty="0">
                <a:solidFill>
                  <a:schemeClr val="accent2"/>
                </a:solidFill>
              </a:rPr>
            </a:br>
            <a:r>
              <a:rPr lang="ru-RU" sz="2000" dirty="0">
                <a:solidFill>
                  <a:schemeClr val="accent2"/>
                </a:solidFill>
              </a:rPr>
              <a:t/>
            </a:r>
            <a:br>
              <a:rPr lang="ru-RU" sz="2000" dirty="0">
                <a:solidFill>
                  <a:schemeClr val="accent2"/>
                </a:solidFill>
              </a:rPr>
            </a:br>
            <a:r>
              <a:rPr lang="ru-RU" sz="3600" dirty="0">
                <a:solidFill>
                  <a:schemeClr val="accent2"/>
                </a:solidFill>
                <a:cs typeface="Times New Roman" pitchFamily="18" charset="0"/>
              </a:rPr>
              <a:t>Нет клинических подтверждений эффективности презерватива в качестве защиты от заражения сифилисом, герпесом и </a:t>
            </a:r>
            <a:r>
              <a:rPr lang="ru-RU" sz="3600" dirty="0" err="1">
                <a:solidFill>
                  <a:schemeClr val="accent2"/>
                </a:solidFill>
                <a:cs typeface="Times New Roman" pitchFamily="18" charset="0"/>
              </a:rPr>
              <a:t>хламидиями</a:t>
            </a:r>
            <a:r>
              <a:rPr lang="ru-RU" sz="3600" dirty="0">
                <a:solidFill>
                  <a:schemeClr val="accent2"/>
                </a:solidFill>
                <a:cs typeface="Times New Roman" pitchFamily="18" charset="0"/>
              </a:rPr>
              <a:t>. </a:t>
            </a:r>
            <a:r>
              <a:rPr lang="ru-RU" sz="3200" dirty="0">
                <a:solidFill>
                  <a:schemeClr val="accent2"/>
                </a:solidFill>
                <a:cs typeface="Times New Roman" pitchFamily="18" charset="0"/>
              </a:rPr>
              <a:t/>
            </a:r>
            <a:br>
              <a:rPr lang="ru-RU" sz="3200" dirty="0">
                <a:solidFill>
                  <a:schemeClr val="accent2"/>
                </a:solidFill>
                <a:cs typeface="Times New Roman" pitchFamily="18" charset="0"/>
              </a:rPr>
            </a:br>
            <a:r>
              <a:rPr lang="ru-RU" sz="2000" dirty="0">
                <a:solidFill>
                  <a:schemeClr val="accent2"/>
                </a:solidFill>
                <a:cs typeface="Times New Roman" pitchFamily="18" charset="0"/>
              </a:rPr>
              <a:t>Американский национальный институт здоровья, Национальный институт аллергических и инфекционных заболеваний и Департамент здравоохранения США, </a:t>
            </a:r>
            <a:r>
              <a:rPr lang="ru-RU" sz="2000" i="1" dirty="0" err="1">
                <a:solidFill>
                  <a:schemeClr val="accent2"/>
                </a:solidFill>
                <a:cs typeface="Times New Roman" pitchFamily="18" charset="0"/>
              </a:rPr>
              <a:t>Workshop</a:t>
            </a:r>
            <a:r>
              <a:rPr lang="ru-RU" sz="2000" i="1" dirty="0">
                <a:solidFill>
                  <a:schemeClr val="accent2"/>
                </a:solidFill>
                <a:cs typeface="Times New Roman" pitchFamily="18" charset="0"/>
              </a:rPr>
              <a:t> </a:t>
            </a:r>
            <a:r>
              <a:rPr lang="ru-RU" sz="2000" i="1" dirty="0" err="1">
                <a:solidFill>
                  <a:schemeClr val="accent2"/>
                </a:solidFill>
                <a:cs typeface="Times New Roman" pitchFamily="18" charset="0"/>
              </a:rPr>
              <a:t>Summary</a:t>
            </a:r>
            <a:r>
              <a:rPr lang="ru-RU" sz="2000" dirty="0">
                <a:solidFill>
                  <a:schemeClr val="accent2"/>
                </a:solidFill>
                <a:cs typeface="Times New Roman" pitchFamily="18" charset="0"/>
              </a:rPr>
              <a:t>, 2000. </a:t>
            </a:r>
            <a:endParaRPr lang="ru-RU" sz="2000" dirty="0">
              <a:solidFill>
                <a:schemeClr val="accent2"/>
              </a:solidFill>
            </a:endParaRPr>
          </a:p>
        </p:txBody>
      </p:sp>
    </p:spTree>
  </p:cSld>
  <p:clrMapOvr>
    <a:masterClrMapping/>
  </p:clrMapOvr>
  <p:transition>
    <p:wipe dir="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2" name="Заголовок 1"/>
          <p:cNvSpPr>
            <a:spLocks noGrp="1"/>
          </p:cNvSpPr>
          <p:nvPr>
            <p:ph type="title"/>
          </p:nvPr>
        </p:nvSpPr>
        <p:spPr/>
        <p:txBody>
          <a:bodyPr>
            <a:normAutofit/>
          </a:bodyPr>
          <a:lstStyle/>
          <a:p>
            <a:r>
              <a:rPr lang="ru-RU" sz="5400" dirty="0" smtClean="0">
                <a:solidFill>
                  <a:srgbClr val="0070C0"/>
                </a:solidFill>
              </a:rPr>
              <a:t>Лекарства от жизни</a:t>
            </a:r>
            <a:endParaRPr lang="ru-RU" sz="5400" dirty="0">
              <a:solidFill>
                <a:srgbClr val="0070C0"/>
              </a:solidFill>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0121"/>
          <p:cNvPicPr>
            <a:picLocks noChangeAspect="1" noChangeArrowheads="1"/>
          </p:cNvPicPr>
          <p:nvPr/>
        </p:nvPicPr>
        <p:blipFill>
          <a:blip r:embed="rId2" cstate="print"/>
          <a:srcRect/>
          <a:stretch>
            <a:fillRect/>
          </a:stretch>
        </p:blipFill>
        <p:spPr bwMode="auto">
          <a:xfrm>
            <a:off x="827088" y="714356"/>
            <a:ext cx="7777162" cy="5738832"/>
          </a:xfrm>
          <a:prstGeom prst="rect">
            <a:avLst/>
          </a:prstGeom>
          <a:noFill/>
        </p:spPr>
      </p:pic>
    </p:spTree>
  </p:cSld>
  <p:clrMapOvr>
    <a:masterClrMapping/>
  </p:clrMapOvr>
  <p:transition>
    <p:wipe dir="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7218" name="Picture 2" descr="02 small"/>
          <p:cNvPicPr>
            <a:picLocks noChangeAspect="1" noChangeArrowheads="1"/>
          </p:cNvPicPr>
          <p:nvPr/>
        </p:nvPicPr>
        <p:blipFill>
          <a:blip r:embed="rId2" cstate="print"/>
          <a:srcRect/>
          <a:stretch>
            <a:fillRect/>
          </a:stretch>
        </p:blipFill>
        <p:spPr bwMode="auto">
          <a:xfrm>
            <a:off x="1357290" y="0"/>
            <a:ext cx="6096000" cy="5619750"/>
          </a:xfrm>
          <a:prstGeom prst="rect">
            <a:avLst/>
          </a:prstGeom>
          <a:noFill/>
        </p:spPr>
      </p:pic>
      <p:sp>
        <p:nvSpPr>
          <p:cNvPr id="137219" name="Rectangle 3"/>
          <p:cNvSpPr>
            <a:spLocks noChangeArrowheads="1"/>
          </p:cNvSpPr>
          <p:nvPr/>
        </p:nvSpPr>
        <p:spPr bwMode="auto">
          <a:xfrm>
            <a:off x="285720" y="5643578"/>
            <a:ext cx="8572560" cy="1214422"/>
          </a:xfrm>
          <a:prstGeom prst="rect">
            <a:avLst/>
          </a:prstGeom>
          <a:noFill/>
          <a:ln w="9525">
            <a:noFill/>
            <a:miter lim="800000"/>
            <a:headEnd/>
            <a:tailEnd/>
          </a:ln>
          <a:effectLst/>
        </p:spPr>
        <p:txBody>
          <a:bodyPr/>
          <a:lstStyle/>
          <a:p>
            <a:pPr marL="342900" indent="-342900" algn="ctr">
              <a:spcBef>
                <a:spcPct val="20000"/>
              </a:spcBef>
              <a:buClr>
                <a:schemeClr val="hlink"/>
              </a:buClr>
              <a:buSzPct val="65000"/>
              <a:buFont typeface="Wingdings" pitchFamily="2" charset="2"/>
              <a:buNone/>
            </a:pPr>
            <a:r>
              <a:rPr lang="ru-RU" sz="2000" dirty="0" smtClean="0">
                <a:effectLst>
                  <a:outerShdw blurRad="38100" dist="38100" dir="2700000" algn="tl">
                    <a:srgbClr val="FFFFFF"/>
                  </a:outerShdw>
                </a:effectLst>
                <a:latin typeface="Tahoma" pitchFamily="34" charset="0"/>
              </a:rPr>
              <a:t>ЗДОРОВАЯ СЛИЗИСТАЯ МАТКИ.</a:t>
            </a:r>
          </a:p>
          <a:p>
            <a:pPr marL="342900" indent="-342900" algn="just">
              <a:spcBef>
                <a:spcPct val="20000"/>
              </a:spcBef>
              <a:buClr>
                <a:schemeClr val="hlink"/>
              </a:buClr>
              <a:buSzPct val="65000"/>
              <a:buFont typeface="Wingdings" pitchFamily="2" charset="2"/>
              <a:buNone/>
            </a:pPr>
            <a:r>
              <a:rPr lang="ru-RU" sz="2000" dirty="0" smtClean="0">
                <a:effectLst>
                  <a:outerShdw blurRad="38100" dist="38100" dir="2700000" algn="tl">
                    <a:srgbClr val="FFFFFF"/>
                  </a:outerShdw>
                </a:effectLst>
                <a:latin typeface="Tahoma" pitchFamily="34" charset="0"/>
              </a:rPr>
              <a:t>Видны реснитчатые клетки, а также вздутые содержащие секрет и покрытые ворсинками клетки наружного слоя.</a:t>
            </a:r>
            <a:endParaRPr lang="pl-PL" sz="2000" dirty="0">
              <a:effectLst>
                <a:outerShdw blurRad="38100" dist="38100" dir="2700000" algn="tl">
                  <a:srgbClr val="FFFFFF"/>
                </a:outerShdw>
              </a:effectLst>
              <a:latin typeface="Tahoma" pitchFamily="34"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266" name="Picture 2" descr="16 small"/>
          <p:cNvPicPr>
            <a:picLocks noChangeAspect="1" noChangeArrowheads="1"/>
          </p:cNvPicPr>
          <p:nvPr/>
        </p:nvPicPr>
        <p:blipFill>
          <a:blip r:embed="rId2" cstate="print"/>
          <a:srcRect/>
          <a:stretch>
            <a:fillRect/>
          </a:stretch>
        </p:blipFill>
        <p:spPr bwMode="auto">
          <a:xfrm>
            <a:off x="1524000" y="-89110"/>
            <a:ext cx="5976958" cy="5510424"/>
          </a:xfrm>
          <a:prstGeom prst="rect">
            <a:avLst/>
          </a:prstGeom>
          <a:noFill/>
        </p:spPr>
      </p:pic>
      <p:sp>
        <p:nvSpPr>
          <p:cNvPr id="139267" name="Rectangle 3"/>
          <p:cNvSpPr>
            <a:spLocks noChangeArrowheads="1"/>
          </p:cNvSpPr>
          <p:nvPr/>
        </p:nvSpPr>
        <p:spPr bwMode="auto">
          <a:xfrm>
            <a:off x="0" y="5445125"/>
            <a:ext cx="9144000" cy="1219200"/>
          </a:xfrm>
          <a:prstGeom prst="rect">
            <a:avLst/>
          </a:prstGeom>
          <a:noFill/>
          <a:ln w="9525">
            <a:noFill/>
            <a:miter lim="800000"/>
            <a:headEnd/>
            <a:tailEnd/>
          </a:ln>
          <a:effectLst/>
        </p:spPr>
        <p:txBody>
          <a:bodyPr/>
          <a:lstStyle/>
          <a:p>
            <a:pPr marL="342900" indent="-342900" algn="ctr">
              <a:spcBef>
                <a:spcPct val="20000"/>
              </a:spcBef>
              <a:buClr>
                <a:schemeClr val="hlink"/>
              </a:buClr>
              <a:buSzPct val="65000"/>
              <a:buFont typeface="Wingdings" pitchFamily="2" charset="2"/>
              <a:buNone/>
            </a:pPr>
            <a:r>
              <a:rPr lang="ru-RU" sz="2000" dirty="0" smtClean="0">
                <a:effectLst>
                  <a:outerShdw blurRad="38100" dist="38100" dir="2700000" algn="tl">
                    <a:srgbClr val="FFFFFF"/>
                  </a:outerShdw>
                </a:effectLst>
                <a:latin typeface="Tahoma" pitchFamily="34" charset="0"/>
              </a:rPr>
              <a:t>ПОВЕРХНОСТЬ СЛИЗИСТОЙ ПОСЛЕ ДВУХ МЕСЯЦЕВ ИСПОЛЬЗОВАНИЯ ВМС.</a:t>
            </a:r>
          </a:p>
          <a:p>
            <a:pPr marL="342900" indent="-342900" algn="ctr">
              <a:spcBef>
                <a:spcPct val="20000"/>
              </a:spcBef>
              <a:buClr>
                <a:schemeClr val="hlink"/>
              </a:buClr>
              <a:buSzPct val="65000"/>
              <a:buFont typeface="Wingdings" pitchFamily="2" charset="2"/>
              <a:buNone/>
            </a:pPr>
            <a:r>
              <a:rPr lang="ru-RU" sz="2000" dirty="0" smtClean="0">
                <a:effectLst>
                  <a:outerShdw blurRad="38100" dist="38100" dir="2700000" algn="tl">
                    <a:srgbClr val="FFFFFF"/>
                  </a:outerShdw>
                </a:effectLst>
                <a:latin typeface="Tahoma" pitchFamily="34" charset="0"/>
              </a:rPr>
              <a:t>Видны очертания клеток </a:t>
            </a:r>
            <a:r>
              <a:rPr lang="ru-RU" sz="2000" dirty="0" err="1" smtClean="0">
                <a:effectLst>
                  <a:outerShdw blurRad="38100" dist="38100" dir="2700000" algn="tl">
                    <a:srgbClr val="FFFFFF"/>
                  </a:outerShdw>
                </a:effectLst>
                <a:latin typeface="Tahoma" pitchFamily="34" charset="0"/>
              </a:rPr>
              <a:t>эпиталия</a:t>
            </a:r>
            <a:r>
              <a:rPr lang="ru-RU" sz="2000" dirty="0" smtClean="0">
                <a:effectLst>
                  <a:outerShdw blurRad="38100" dist="38100" dir="2700000" algn="tl">
                    <a:srgbClr val="FFFFFF"/>
                  </a:outerShdw>
                </a:effectLst>
                <a:latin typeface="Tahoma" pitchFamily="34" charset="0"/>
              </a:rPr>
              <a:t> и отмирающие реснички.</a:t>
            </a:r>
            <a:endParaRPr lang="pl-PL" sz="2000" dirty="0">
              <a:effectLst>
                <a:outerShdw blurRad="38100" dist="38100" dir="2700000" algn="tl">
                  <a:srgbClr val="FFFFFF"/>
                </a:outerShdw>
              </a:effectLst>
              <a:latin typeface="Tahoma"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Picture 2" descr="E:\Жизнь Нильсон\009.JPG"/>
          <p:cNvPicPr>
            <a:picLocks noGrp="1" noChangeAspect="1" noChangeArrowheads="1"/>
          </p:cNvPicPr>
          <p:nvPr>
            <p:ph idx="1"/>
          </p:nvPr>
        </p:nvPicPr>
        <p:blipFill>
          <a:blip r:embed="rId2" cstate="print"/>
          <a:srcRect/>
          <a:stretch>
            <a:fillRect/>
          </a:stretch>
        </p:blipFill>
        <p:spPr bwMode="auto">
          <a:xfrm>
            <a:off x="0" y="9729"/>
            <a:ext cx="4572000" cy="6848272"/>
          </a:xfrm>
          <a:prstGeom prst="rect">
            <a:avLst/>
          </a:prstGeom>
          <a:noFill/>
        </p:spPr>
      </p:pic>
      <p:pic>
        <p:nvPicPr>
          <p:cNvPr id="5" name="Picture 4" descr="Желток"/>
          <p:cNvPicPr>
            <a:picLocks noChangeAspect="1" noChangeArrowheads="1"/>
          </p:cNvPicPr>
          <p:nvPr/>
        </p:nvPicPr>
        <p:blipFill>
          <a:blip r:embed="rId3" cstate="print"/>
          <a:srcRect/>
          <a:stretch>
            <a:fillRect/>
          </a:stretch>
        </p:blipFill>
        <p:spPr bwMode="auto">
          <a:xfrm>
            <a:off x="4500562" y="0"/>
            <a:ext cx="4643437" cy="3482578"/>
          </a:xfrm>
          <a:prstGeom prst="rect">
            <a:avLst/>
          </a:prstGeom>
          <a:noFill/>
        </p:spPr>
      </p:pic>
      <p:pic>
        <p:nvPicPr>
          <p:cNvPr id="6" name="Picture 4" descr="Желток"/>
          <p:cNvPicPr>
            <a:picLocks noChangeAspect="1" noChangeArrowheads="1"/>
          </p:cNvPicPr>
          <p:nvPr/>
        </p:nvPicPr>
        <p:blipFill>
          <a:blip r:embed="rId3" cstate="print"/>
          <a:srcRect t="9744" b="45128"/>
          <a:stretch>
            <a:fillRect/>
          </a:stretch>
        </p:blipFill>
        <p:spPr bwMode="auto">
          <a:xfrm>
            <a:off x="4500563" y="3429000"/>
            <a:ext cx="4643437" cy="1714512"/>
          </a:xfrm>
          <a:prstGeom prst="rect">
            <a:avLst/>
          </a:prstGeom>
          <a:noFill/>
        </p:spPr>
      </p:pic>
      <p:pic>
        <p:nvPicPr>
          <p:cNvPr id="7" name="Picture 4" descr="Желток"/>
          <p:cNvPicPr>
            <a:picLocks noChangeAspect="1" noChangeArrowheads="1"/>
          </p:cNvPicPr>
          <p:nvPr/>
        </p:nvPicPr>
        <p:blipFill>
          <a:blip r:embed="rId3" cstate="print"/>
          <a:srcRect t="9744" b="45128"/>
          <a:stretch>
            <a:fillRect/>
          </a:stretch>
        </p:blipFill>
        <p:spPr bwMode="auto">
          <a:xfrm>
            <a:off x="4500563" y="5143488"/>
            <a:ext cx="4643437" cy="1714512"/>
          </a:xfrm>
          <a:prstGeom prst="rect">
            <a:avLst/>
          </a:prstGeom>
          <a:noFill/>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8" name="Picture 4" descr="Рисунок9"/>
          <p:cNvPicPr>
            <a:picLocks noChangeAspect="1" noChangeArrowheads="1"/>
          </p:cNvPicPr>
          <p:nvPr/>
        </p:nvPicPr>
        <p:blipFill>
          <a:blip r:embed="rId2" cstate="print"/>
          <a:srcRect/>
          <a:stretch>
            <a:fillRect/>
          </a:stretch>
        </p:blipFill>
        <p:spPr bwMode="auto">
          <a:xfrm>
            <a:off x="228600" y="-1588"/>
            <a:ext cx="8610600" cy="6861176"/>
          </a:xfrm>
          <a:prstGeom prst="rect">
            <a:avLst/>
          </a:prstGeom>
          <a:noFill/>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2" name="Picture 4" descr="Рисунок10"/>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D:\диск консультанта\мои статьи\handpills.jpg"/>
          <p:cNvPicPr>
            <a:picLocks noChangeAspect="1" noChangeArrowheads="1"/>
          </p:cNvPicPr>
          <p:nvPr/>
        </p:nvPicPr>
        <p:blipFill>
          <a:blip r:embed="rId2" cstate="print"/>
          <a:srcRect/>
          <a:stretch>
            <a:fillRect/>
          </a:stretch>
        </p:blipFill>
        <p:spPr bwMode="auto">
          <a:xfrm>
            <a:off x="0" y="0"/>
            <a:ext cx="9150144" cy="6858000"/>
          </a:xfrm>
          <a:prstGeom prst="rect">
            <a:avLst/>
          </a:prstGeom>
          <a:noFill/>
        </p:spPr>
      </p:pic>
      <p:pic>
        <p:nvPicPr>
          <p:cNvPr id="38916" name="Picture 4" descr="1961 znachenie"/>
          <p:cNvPicPr>
            <a:picLocks noChangeAspect="1" noChangeArrowheads="1"/>
          </p:cNvPicPr>
          <p:nvPr/>
        </p:nvPicPr>
        <p:blipFill>
          <a:blip r:embed="rId3" cstate="print"/>
          <a:srcRect l="6972" t="1476" r="41898" b="47806"/>
          <a:stretch>
            <a:fillRect/>
          </a:stretch>
        </p:blipFill>
        <p:spPr bwMode="auto">
          <a:xfrm>
            <a:off x="4429566" y="1285860"/>
            <a:ext cx="4714434" cy="5572140"/>
          </a:xfrm>
          <a:prstGeom prst="rect">
            <a:avLst/>
          </a:prstGeom>
          <a:noFill/>
        </p:spPr>
      </p:pic>
      <p:sp>
        <p:nvSpPr>
          <p:cNvPr id="9" name="TextBox 8"/>
          <p:cNvSpPr txBox="1"/>
          <p:nvPr/>
        </p:nvSpPr>
        <p:spPr>
          <a:xfrm>
            <a:off x="0" y="0"/>
            <a:ext cx="6357950" cy="830997"/>
          </a:xfrm>
          <a:prstGeom prst="rect">
            <a:avLst/>
          </a:prstGeom>
          <a:noFill/>
        </p:spPr>
        <p:txBody>
          <a:bodyPr wrap="square" rtlCol="0">
            <a:spAutoFit/>
          </a:bodyPr>
          <a:lstStyle/>
          <a:p>
            <a:r>
              <a:rPr lang="ru-RU" sz="4800" b="1" dirty="0" smtClean="0">
                <a:solidFill>
                  <a:srgbClr val="0070C0"/>
                </a:solidFill>
              </a:rPr>
              <a:t>КОНТР…ТЕРАПИЯ</a:t>
            </a:r>
            <a:endParaRPr lang="ru-RU" sz="4800" b="1" dirty="0">
              <a:solidFill>
                <a:srgbClr val="0070C0"/>
              </a:solidFill>
            </a:endParaRPr>
          </a:p>
        </p:txBody>
      </p:sp>
    </p:spTree>
  </p:cSld>
  <p:clrMapOvr>
    <a:masterClrMapping/>
  </p:clrMapOvr>
  <p:transition>
    <p:wipe dir="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2"/>
          <p:cNvSpPr>
            <a:spLocks noGrp="1" noChangeArrowheads="1"/>
          </p:cNvSpPr>
          <p:nvPr>
            <p:ph type="title"/>
          </p:nvPr>
        </p:nvSpPr>
        <p:spPr>
          <a:xfrm>
            <a:off x="0" y="76200"/>
            <a:ext cx="9144000" cy="1143000"/>
          </a:xfrm>
        </p:spPr>
        <p:txBody>
          <a:bodyPr>
            <a:normAutofit fontScale="90000"/>
          </a:bodyPr>
          <a:lstStyle/>
          <a:p>
            <a:r>
              <a:rPr lang="ru-RU" sz="4000" b="1" dirty="0" smtClean="0">
                <a:latin typeface="Comic Sans MS" pitchFamily="66" charset="0"/>
              </a:rPr>
              <a:t>СОДЕРЖАНИЕ ЭСТРАГЕНОВ В ТАБЛЕТКЕ</a:t>
            </a:r>
            <a:endParaRPr lang="pl-PL" sz="4000" b="1" dirty="0">
              <a:latin typeface="Comic Sans MS" pitchFamily="66" charset="0"/>
            </a:endParaRPr>
          </a:p>
        </p:txBody>
      </p:sp>
      <p:graphicFrame>
        <p:nvGraphicFramePr>
          <p:cNvPr id="194563" name="Object 3"/>
          <p:cNvGraphicFramePr>
            <a:graphicFrameLocks noChangeAspect="1"/>
          </p:cNvGraphicFramePr>
          <p:nvPr>
            <p:ph type="chart" idx="1"/>
          </p:nvPr>
        </p:nvGraphicFramePr>
        <p:xfrm>
          <a:off x="-36513" y="1844675"/>
          <a:ext cx="7772401" cy="4114800"/>
        </p:xfrm>
        <a:graphic>
          <a:graphicData uri="http://schemas.openxmlformats.org/presentationml/2006/ole">
            <p:oleObj spid="_x0000_s9218" name="Wykres" r:id="rId3" imgW="7772400" imgH="4114800" progId="MSGraph.Chart.8">
              <p:embed followColorScheme="full"/>
            </p:oleObj>
          </a:graphicData>
        </a:graphic>
      </p:graphicFrame>
      <p:sp>
        <p:nvSpPr>
          <p:cNvPr id="194564" name="Text Box 4"/>
          <p:cNvSpPr txBox="1">
            <a:spLocks noChangeArrowheads="1"/>
          </p:cNvSpPr>
          <p:nvPr/>
        </p:nvSpPr>
        <p:spPr bwMode="auto">
          <a:xfrm>
            <a:off x="900113" y="5805488"/>
            <a:ext cx="6629400" cy="396875"/>
          </a:xfrm>
          <a:prstGeom prst="rect">
            <a:avLst/>
          </a:prstGeom>
          <a:noFill/>
          <a:ln w="9525">
            <a:noFill/>
            <a:miter lim="800000"/>
            <a:headEnd/>
            <a:tailEnd/>
          </a:ln>
          <a:effectLst/>
        </p:spPr>
        <p:txBody>
          <a:bodyPr>
            <a:spAutoFit/>
          </a:bodyPr>
          <a:lstStyle/>
          <a:p>
            <a:pPr eaLnBrk="0" hangingPunct="0">
              <a:spcBef>
                <a:spcPct val="50000"/>
              </a:spcBef>
            </a:pPr>
            <a:r>
              <a:rPr lang="pl-PL" sz="2000" b="1">
                <a:latin typeface="Tahoma" pitchFamily="34" charset="0"/>
              </a:rPr>
              <a:t>1960     1964      1966      1985      1974      1992</a:t>
            </a:r>
          </a:p>
        </p:txBody>
      </p:sp>
      <p:sp>
        <p:nvSpPr>
          <p:cNvPr id="194565" name="Text Box 5"/>
          <p:cNvSpPr txBox="1">
            <a:spLocks noChangeArrowheads="1"/>
          </p:cNvSpPr>
          <p:nvPr/>
        </p:nvSpPr>
        <p:spPr bwMode="auto">
          <a:xfrm>
            <a:off x="0" y="1412875"/>
            <a:ext cx="914400" cy="366713"/>
          </a:xfrm>
          <a:prstGeom prst="rect">
            <a:avLst/>
          </a:prstGeom>
          <a:noFill/>
          <a:ln w="9525">
            <a:noFill/>
            <a:miter lim="800000"/>
            <a:headEnd/>
            <a:tailEnd/>
          </a:ln>
          <a:effectLst/>
        </p:spPr>
        <p:txBody>
          <a:bodyPr>
            <a:spAutoFit/>
          </a:bodyPr>
          <a:lstStyle/>
          <a:p>
            <a:pPr algn="r" eaLnBrk="0" hangingPunct="0">
              <a:spcBef>
                <a:spcPct val="50000"/>
              </a:spcBef>
            </a:pPr>
            <a:r>
              <a:rPr lang="pl-PL" b="1">
                <a:solidFill>
                  <a:schemeClr val="tx2"/>
                </a:solidFill>
                <a:latin typeface="Tahoma" pitchFamily="34" charset="0"/>
              </a:rPr>
              <a:t>[μg]</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p:nvPr/>
        </p:nvPicPr>
        <p:blipFill>
          <a:blip r:embed="rId2" cstate="print"/>
          <a:srcRect r="6228" b="66169"/>
          <a:stretch>
            <a:fillRect/>
          </a:stretch>
        </p:blipFill>
        <p:spPr bwMode="auto">
          <a:xfrm>
            <a:off x="928662" y="2857496"/>
            <a:ext cx="7712902" cy="3786214"/>
          </a:xfrm>
          <a:prstGeom prst="rect">
            <a:avLst/>
          </a:prstGeom>
          <a:noFill/>
          <a:ln w="9525">
            <a:noFill/>
            <a:miter lim="800000"/>
            <a:headEnd/>
            <a:tailEnd/>
          </a:ln>
        </p:spPr>
      </p:pic>
      <p:pic>
        <p:nvPicPr>
          <p:cNvPr id="4" name="Рисунок 3"/>
          <p:cNvPicPr/>
          <p:nvPr/>
        </p:nvPicPr>
        <p:blipFill>
          <a:blip r:embed="rId3" cstate="print"/>
          <a:srcRect r="13229" b="50073"/>
          <a:stretch>
            <a:fillRect/>
          </a:stretch>
        </p:blipFill>
        <p:spPr bwMode="auto">
          <a:xfrm>
            <a:off x="0" y="0"/>
            <a:ext cx="7643834" cy="3214686"/>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Text Box 4"/>
          <p:cNvSpPr txBox="1">
            <a:spLocks noChangeArrowheads="1"/>
          </p:cNvSpPr>
          <p:nvPr/>
        </p:nvSpPr>
        <p:spPr bwMode="auto">
          <a:xfrm>
            <a:off x="0" y="52388"/>
            <a:ext cx="4538422" cy="6771084"/>
          </a:xfrm>
          <a:prstGeom prst="rect">
            <a:avLst/>
          </a:prstGeom>
          <a:noFill/>
          <a:ln w="9525">
            <a:noFill/>
            <a:miter lim="800000"/>
            <a:headEnd/>
            <a:tailEnd/>
          </a:ln>
          <a:effectLst/>
        </p:spPr>
        <p:txBody>
          <a:bodyPr wrap="none">
            <a:spAutoFit/>
          </a:bodyPr>
          <a:lstStyle/>
          <a:p>
            <a:endParaRPr lang="ru-RU" b="1" dirty="0"/>
          </a:p>
          <a:p>
            <a:r>
              <a:rPr lang="ru-RU" sz="2400" b="1" dirty="0"/>
              <a:t>Получите,  девочки,</a:t>
            </a:r>
            <a:br>
              <a:rPr lang="ru-RU" sz="2400" b="1" dirty="0"/>
            </a:br>
            <a:r>
              <a:rPr lang="ru-RU" sz="2400" b="1" dirty="0"/>
              <a:t>От прыщей таблеточки.</a:t>
            </a:r>
            <a:br>
              <a:rPr lang="ru-RU" sz="2400" b="1" dirty="0"/>
            </a:br>
            <a:r>
              <a:rPr lang="ru-RU" sz="2400" b="1" dirty="0"/>
              <a:t>От угрей, от жирной кожи, </a:t>
            </a:r>
            <a:br>
              <a:rPr lang="ru-RU" sz="2400" b="1" dirty="0"/>
            </a:br>
            <a:r>
              <a:rPr lang="ru-RU" sz="2400" b="1" dirty="0"/>
              <a:t>Чтобы  выглядеть моложе,</a:t>
            </a:r>
            <a:br>
              <a:rPr lang="ru-RU" sz="2400" b="1" dirty="0"/>
            </a:br>
            <a:r>
              <a:rPr lang="ru-RU" sz="2400" b="1" dirty="0"/>
              <a:t>Быть уверенной, </a:t>
            </a:r>
          </a:p>
          <a:p>
            <a:r>
              <a:rPr lang="ru-RU" sz="2400" b="1" dirty="0"/>
              <a:t>спортивной,</a:t>
            </a:r>
            <a:br>
              <a:rPr lang="ru-RU" sz="2400" b="1" dirty="0"/>
            </a:br>
            <a:r>
              <a:rPr lang="ru-RU" sz="2400" b="1" dirty="0"/>
              <a:t>Энергичной,  </a:t>
            </a:r>
          </a:p>
          <a:p>
            <a:r>
              <a:rPr lang="ru-RU" sz="2400" b="1" dirty="0"/>
              <a:t>не противной!</a:t>
            </a:r>
            <a:br>
              <a:rPr lang="ru-RU" sz="2400" b="1" dirty="0"/>
            </a:br>
            <a:r>
              <a:rPr lang="ru-RU" sz="2400" b="1" dirty="0"/>
              <a:t>И  уже  в  продаже  есть</a:t>
            </a:r>
            <a:br>
              <a:rPr lang="ru-RU" sz="2400" b="1" dirty="0"/>
            </a:br>
            <a:r>
              <a:rPr lang="ru-RU" sz="2400" b="1" dirty="0"/>
              <a:t>На три цикла - это ж песнь!</a:t>
            </a:r>
            <a:br>
              <a:rPr lang="ru-RU" sz="2400" b="1" dirty="0"/>
            </a:br>
            <a:r>
              <a:rPr lang="ru-RU" sz="2400" b="1" dirty="0"/>
              <a:t>Просто, выгодно, удобно,</a:t>
            </a:r>
            <a:br>
              <a:rPr lang="ru-RU" sz="2400" b="1" dirty="0"/>
            </a:br>
            <a:r>
              <a:rPr lang="ru-RU" sz="2400" b="1" dirty="0"/>
              <a:t>Симпатично и бесплодно.</a:t>
            </a:r>
            <a:br>
              <a:rPr lang="ru-RU" sz="2400" b="1" dirty="0"/>
            </a:br>
            <a:r>
              <a:rPr lang="ru-RU" sz="2400" b="1" dirty="0"/>
              <a:t>И всего лишь -  не забыть</a:t>
            </a:r>
            <a:br>
              <a:rPr lang="ru-RU" sz="2400" b="1" dirty="0"/>
            </a:br>
            <a:r>
              <a:rPr lang="ru-RU" sz="2400" b="1" dirty="0"/>
              <a:t>На ночь дозу проглотить!</a:t>
            </a:r>
            <a:br>
              <a:rPr lang="ru-RU" sz="2400" b="1" dirty="0"/>
            </a:br>
            <a:r>
              <a:rPr lang="ru-RU" sz="2400" b="1" dirty="0"/>
              <a:t/>
            </a:r>
            <a:br>
              <a:rPr lang="ru-RU" sz="2400" b="1" dirty="0"/>
            </a:br>
            <a:r>
              <a:rPr lang="ru-RU" sz="2800" b="1" dirty="0"/>
              <a:t/>
            </a:r>
            <a:br>
              <a:rPr lang="ru-RU" sz="2800" b="1" dirty="0"/>
            </a:br>
            <a:endParaRPr lang="ru-RU" sz="2800" b="1" dirty="0"/>
          </a:p>
        </p:txBody>
      </p:sp>
      <p:sp>
        <p:nvSpPr>
          <p:cNvPr id="20485" name="Text Box 5"/>
          <p:cNvSpPr txBox="1">
            <a:spLocks noChangeArrowheads="1"/>
          </p:cNvSpPr>
          <p:nvPr/>
        </p:nvSpPr>
        <p:spPr bwMode="auto">
          <a:xfrm>
            <a:off x="4481513" y="152400"/>
            <a:ext cx="4662487" cy="6299200"/>
          </a:xfrm>
          <a:prstGeom prst="rect">
            <a:avLst/>
          </a:prstGeom>
          <a:noFill/>
          <a:ln w="9525">
            <a:noFill/>
            <a:miter lim="800000"/>
            <a:headEnd/>
            <a:tailEnd/>
          </a:ln>
          <a:effectLst/>
        </p:spPr>
        <p:txBody>
          <a:bodyPr wrap="none">
            <a:spAutoFit/>
          </a:bodyPr>
          <a:lstStyle/>
          <a:p>
            <a:endParaRPr lang="ru-RU" b="1" dirty="0"/>
          </a:p>
          <a:p>
            <a:r>
              <a:rPr lang="ru-RU" sz="2400" b="1" dirty="0"/>
              <a:t>Когда  будут  осложнения -</a:t>
            </a:r>
            <a:br>
              <a:rPr lang="ru-RU" sz="2400" b="1" dirty="0"/>
            </a:br>
            <a:r>
              <a:rPr lang="ru-RU" sz="2400" b="1" dirty="0"/>
              <a:t>Отменять без промедления.</a:t>
            </a:r>
            <a:br>
              <a:rPr lang="ru-RU" sz="2400" b="1" dirty="0"/>
            </a:br>
            <a:r>
              <a:rPr lang="ru-RU" sz="2400" b="1" dirty="0"/>
              <a:t>А  потом  спираль ввести,</a:t>
            </a:r>
            <a:br>
              <a:rPr lang="ru-RU" sz="2400" b="1" dirty="0"/>
            </a:br>
            <a:r>
              <a:rPr lang="ru-RU" sz="2400" b="1" dirty="0"/>
              <a:t>Чтоб последствий </a:t>
            </a:r>
          </a:p>
          <a:p>
            <a:r>
              <a:rPr lang="ru-RU" sz="2400" b="1" dirty="0"/>
              <a:t>не нести.</a:t>
            </a:r>
            <a:br>
              <a:rPr lang="ru-RU" sz="2400" b="1" dirty="0"/>
            </a:br>
            <a:r>
              <a:rPr lang="ru-RU" sz="2400" b="1" dirty="0"/>
              <a:t>Тоже лет на пять -</a:t>
            </a:r>
          </a:p>
          <a:p>
            <a:r>
              <a:rPr lang="ru-RU" sz="2400" b="1" dirty="0"/>
              <a:t>на семь, </a:t>
            </a:r>
            <a:br>
              <a:rPr lang="ru-RU" sz="2400" b="1" dirty="0"/>
            </a:br>
            <a:r>
              <a:rPr lang="ru-RU" sz="2400" b="1" dirty="0"/>
              <a:t>Посоветовали б  всем.</a:t>
            </a:r>
            <a:br>
              <a:rPr lang="ru-RU" sz="2400" b="1" dirty="0"/>
            </a:br>
            <a:r>
              <a:rPr lang="ru-RU" sz="2400" b="1" dirty="0"/>
              <a:t>Защищаться  от  детей,</a:t>
            </a:r>
            <a:br>
              <a:rPr lang="ru-RU" sz="2400" b="1" dirty="0"/>
            </a:br>
            <a:r>
              <a:rPr lang="ru-RU" sz="2400" b="1" dirty="0"/>
              <a:t>Как от хищников-зверей.</a:t>
            </a:r>
            <a:br>
              <a:rPr lang="ru-RU" sz="2400" b="1" dirty="0"/>
            </a:br>
            <a:r>
              <a:rPr lang="ru-RU" sz="2400" b="1" dirty="0"/>
              <a:t>В общем, просто панацея.</a:t>
            </a:r>
            <a:br>
              <a:rPr lang="ru-RU" sz="2400" b="1" dirty="0"/>
            </a:br>
            <a:r>
              <a:rPr lang="ru-RU" sz="2400" b="1" dirty="0"/>
              <a:t>Начинайте,  не  жалея.</a:t>
            </a:r>
            <a:br>
              <a:rPr lang="ru-RU" sz="2400" b="1" dirty="0"/>
            </a:br>
            <a:r>
              <a:rPr lang="ru-RU" sz="2400" b="1" dirty="0"/>
              <a:t>А  пройдут десятки лет -</a:t>
            </a:r>
            <a:br>
              <a:rPr lang="ru-RU" sz="2400" b="1" dirty="0"/>
            </a:br>
            <a:r>
              <a:rPr lang="ru-RU" sz="2400" b="1" dirty="0"/>
              <a:t>Ни прыщей, ни деток нет.</a:t>
            </a:r>
            <a:br>
              <a:rPr lang="ru-RU" sz="2400" b="1" dirty="0"/>
            </a:br>
            <a:r>
              <a:rPr lang="ru-RU" b="1" dirty="0"/>
              <a:t/>
            </a:r>
            <a:br>
              <a:rPr lang="ru-RU" b="1" dirty="0"/>
            </a:br>
            <a:endParaRPr lang="ru-RU" b="1"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endParaRPr lang="pl-PL" smtClean="0"/>
          </a:p>
        </p:txBody>
      </p:sp>
      <p:pic>
        <p:nvPicPr>
          <p:cNvPr id="44035" name="Picture 3"/>
          <p:cNvPicPr>
            <a:picLocks noGrp="1" noChangeAspect="1" noChangeArrowheads="1"/>
          </p:cNvPicPr>
          <p:nvPr>
            <p:ph idx="1"/>
          </p:nvPr>
        </p:nvPicPr>
        <p:blipFill>
          <a:blip r:embed="rId2" cstate="print"/>
          <a:srcRect/>
          <a:stretch>
            <a:fillRect/>
          </a:stretch>
        </p:blipFill>
        <p:spPr>
          <a:xfrm>
            <a:off x="685800" y="685800"/>
            <a:ext cx="7772400" cy="5410200"/>
          </a:xfrm>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r>
              <a:rPr lang="ru-RU" sz="4000" b="1" smtClean="0">
                <a:solidFill>
                  <a:srgbClr val="9C1300"/>
                </a:solidFill>
              </a:rPr>
              <a:t>Искусственное оплодотворение</a:t>
            </a:r>
          </a:p>
        </p:txBody>
      </p:sp>
      <p:sp>
        <p:nvSpPr>
          <p:cNvPr id="45059" name="Rectangle 3"/>
          <p:cNvSpPr>
            <a:spLocks noGrp="1" noChangeArrowheads="1"/>
          </p:cNvSpPr>
          <p:nvPr>
            <p:ph idx="1"/>
          </p:nvPr>
        </p:nvSpPr>
        <p:spPr/>
        <p:txBody>
          <a:bodyPr/>
          <a:lstStyle/>
          <a:p>
            <a:pPr eaLnBrk="1" hangingPunct="1">
              <a:buFontTx/>
              <a:buChar char="-"/>
            </a:pPr>
            <a:r>
              <a:rPr lang="ru-RU" smtClean="0">
                <a:solidFill>
                  <a:srgbClr val="FF0000"/>
                </a:solidFill>
              </a:rPr>
              <a:t>ГРЕХ</a:t>
            </a:r>
          </a:p>
          <a:p>
            <a:pPr eaLnBrk="1" hangingPunct="1">
              <a:buFontTx/>
              <a:buChar char="-"/>
            </a:pPr>
            <a:r>
              <a:rPr lang="ru-RU" smtClean="0">
                <a:solidFill>
                  <a:srgbClr val="FF0000"/>
                </a:solidFill>
              </a:rPr>
              <a:t>Грубое вмешательство в интимную сферу, разделение зачатия и супружеского акта</a:t>
            </a:r>
          </a:p>
          <a:p>
            <a:pPr eaLnBrk="1" hangingPunct="1">
              <a:buFontTx/>
              <a:buChar char="-"/>
            </a:pPr>
            <a:r>
              <a:rPr lang="ru-RU" smtClean="0">
                <a:solidFill>
                  <a:srgbClr val="FF0000"/>
                </a:solidFill>
              </a:rPr>
              <a:t>Безнравственная процедура</a:t>
            </a:r>
          </a:p>
          <a:p>
            <a:pPr eaLnBrk="1" hangingPunct="1">
              <a:buFontTx/>
              <a:buChar char="-"/>
            </a:pPr>
            <a:r>
              <a:rPr lang="ru-RU" smtClean="0">
                <a:solidFill>
                  <a:srgbClr val="FF0000"/>
                </a:solidFill>
              </a:rPr>
              <a:t>Вред для здоровья </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357188" y="609600"/>
            <a:ext cx="8101012" cy="1143000"/>
          </a:xfrm>
        </p:spPr>
        <p:txBody>
          <a:bodyPr>
            <a:normAutofit fontScale="90000"/>
          </a:bodyPr>
          <a:lstStyle/>
          <a:p>
            <a:pPr eaLnBrk="1" hangingPunct="1"/>
            <a:r>
              <a:rPr lang="ru-RU" smtClean="0"/>
              <a:t>Количество разводов в Республике Беларусь около </a:t>
            </a:r>
            <a:r>
              <a:rPr lang="ru-RU" smtClean="0">
                <a:solidFill>
                  <a:srgbClr val="FF0000"/>
                </a:solidFill>
              </a:rPr>
              <a:t>60%</a:t>
            </a:r>
          </a:p>
        </p:txBody>
      </p:sp>
      <p:sp>
        <p:nvSpPr>
          <p:cNvPr id="46083" name="Rectangle 3"/>
          <p:cNvSpPr>
            <a:spLocks noGrp="1" noChangeArrowheads="1"/>
          </p:cNvSpPr>
          <p:nvPr>
            <p:ph idx="1"/>
          </p:nvPr>
        </p:nvSpPr>
        <p:spPr/>
        <p:txBody>
          <a:bodyPr/>
          <a:lstStyle/>
          <a:p>
            <a:pPr eaLnBrk="1" hangingPunct="1">
              <a:buFontTx/>
              <a:buNone/>
            </a:pPr>
            <a:r>
              <a:rPr lang="ru-RU" smtClean="0"/>
              <a:t>	</a:t>
            </a:r>
          </a:p>
          <a:p>
            <a:pPr eaLnBrk="1" hangingPunct="1">
              <a:buFontTx/>
              <a:buNone/>
            </a:pPr>
            <a:r>
              <a:rPr lang="ru-RU" sz="4000" smtClean="0"/>
              <a:t>	</a:t>
            </a:r>
            <a:r>
              <a:rPr lang="ru-RU" sz="4000" b="1" smtClean="0"/>
              <a:t>Количество разводов среди супружеских пар, использующих естественные методы – </a:t>
            </a:r>
            <a:r>
              <a:rPr lang="ru-RU" sz="4000" b="1" smtClean="0">
                <a:solidFill>
                  <a:srgbClr val="FF0000"/>
                </a:solidFill>
              </a:rPr>
              <a:t>0,2%</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1731" name="Picture 1027"/>
          <p:cNvPicPr>
            <a:picLocks noChangeAspect="1" noChangeArrowheads="1"/>
          </p:cNvPicPr>
          <p:nvPr/>
        </p:nvPicPr>
        <p:blipFill>
          <a:blip r:embed="rId2" cstate="print">
            <a:lum bright="10000" contrast="-20000"/>
          </a:blip>
          <a:srcRect b="24165"/>
          <a:stretch>
            <a:fillRect/>
          </a:stretch>
        </p:blipFill>
        <p:spPr bwMode="auto">
          <a:xfrm>
            <a:off x="1219200" y="300038"/>
            <a:ext cx="6704013" cy="4714875"/>
          </a:xfrm>
          <a:prstGeom prst="rect">
            <a:avLst/>
          </a:prstGeom>
          <a:noFill/>
          <a:ln w="9525">
            <a:noFill/>
            <a:miter lim="800000"/>
            <a:headEnd/>
            <a:tailEnd/>
          </a:ln>
        </p:spPr>
      </p:pic>
      <p:sp>
        <p:nvSpPr>
          <p:cNvPr id="201730" name="Rectangle 1026"/>
          <p:cNvSpPr>
            <a:spLocks noGrp="1" noChangeArrowheads="1"/>
          </p:cNvSpPr>
          <p:nvPr>
            <p:ph type="title"/>
          </p:nvPr>
        </p:nvSpPr>
        <p:spPr>
          <a:xfrm>
            <a:off x="30163" y="3286124"/>
            <a:ext cx="9083675" cy="3671889"/>
          </a:xfrm>
        </p:spPr>
        <p:txBody>
          <a:bodyPr>
            <a:normAutofit fontScale="90000"/>
          </a:bodyPr>
          <a:lstStyle/>
          <a:p>
            <a:r>
              <a:rPr lang="ru-RU" sz="4000" b="1" dirty="0" smtClean="0">
                <a:solidFill>
                  <a:schemeClr val="tx2">
                    <a:lumMod val="50000"/>
                  </a:schemeClr>
                </a:solidFill>
              </a:rPr>
              <a:t>ЕСТЕСТВЕННОМ ПЛАНИРОВАНИИ СЕМЬИ(ЕПС) ПРЕДСТАВЛЯЕТ СОБОЙ СТИЛЬ ЖИЗНИ СУПРУЖЕСКОЙ  ПАРЫ , В ОСНОВЕ КОТОРОГО ОТКРЫТОСТЬ ЖИЗНИ И УВАЖЕНИЯ ДОСТОИНСТВА ЧЕЛОВЕКА</a:t>
            </a:r>
            <a:endParaRPr lang="en-US" sz="3800" b="1" i="1" dirty="0">
              <a:solidFill>
                <a:schemeClr val="tx2">
                  <a:lumMod val="50000"/>
                </a:schemeClr>
              </a:solidFill>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13"/>
          <p:cNvPicPr>
            <a:picLocks noChangeAspect="1" noChangeArrowheads="1"/>
          </p:cNvPicPr>
          <p:nvPr/>
        </p:nvPicPr>
        <p:blipFill>
          <a:blip r:embed="rId2" cstate="print"/>
          <a:srcRect t="2640" b="3631"/>
          <a:stretch>
            <a:fillRect/>
          </a:stretch>
        </p:blipFill>
        <p:spPr bwMode="auto">
          <a:xfrm>
            <a:off x="4000496" y="0"/>
            <a:ext cx="5143504" cy="5072098"/>
          </a:xfrm>
          <a:prstGeom prst="rect">
            <a:avLst/>
          </a:prstGeom>
          <a:noFill/>
          <a:ln w="9525">
            <a:noFill/>
            <a:miter lim="800000"/>
            <a:headEnd/>
            <a:tailEnd/>
          </a:ln>
        </p:spPr>
      </p:pic>
      <p:pic>
        <p:nvPicPr>
          <p:cNvPr id="3075" name="Picture 3"/>
          <p:cNvPicPr>
            <a:picLocks noChangeAspect="1" noChangeArrowheads="1"/>
          </p:cNvPicPr>
          <p:nvPr/>
        </p:nvPicPr>
        <p:blipFill>
          <a:blip r:embed="rId3" cstate="print"/>
          <a:srcRect/>
          <a:stretch>
            <a:fillRect/>
          </a:stretch>
        </p:blipFill>
        <p:spPr bwMode="auto">
          <a:xfrm>
            <a:off x="-1" y="0"/>
            <a:ext cx="4059339" cy="5072074"/>
          </a:xfrm>
          <a:prstGeom prst="rect">
            <a:avLst/>
          </a:prstGeom>
          <a:noFill/>
          <a:ln w="9525">
            <a:noFill/>
            <a:miter lim="800000"/>
            <a:headEnd/>
            <a:tailEnd/>
          </a:ln>
          <a:effectLst/>
        </p:spPr>
      </p:pic>
      <p:sp>
        <p:nvSpPr>
          <p:cNvPr id="5" name="TextBox 4"/>
          <p:cNvSpPr txBox="1"/>
          <p:nvPr/>
        </p:nvSpPr>
        <p:spPr>
          <a:xfrm>
            <a:off x="673099" y="5572140"/>
            <a:ext cx="7480574" cy="646331"/>
          </a:xfrm>
          <a:prstGeom prst="rect">
            <a:avLst/>
          </a:prstGeom>
          <a:noFill/>
        </p:spPr>
        <p:txBody>
          <a:bodyPr wrap="none" rtlCol="0">
            <a:spAutoFit/>
          </a:bodyPr>
          <a:lstStyle/>
          <a:p>
            <a:pPr algn="ctr"/>
            <a:r>
              <a:rPr lang="ru-RU" sz="3600" dirty="0" smtClean="0"/>
              <a:t>ТАЙНА ЗАРОЖДЕНИЯ НОВОЙ ЖИЗНИ</a:t>
            </a:r>
            <a:endParaRPr lang="ru-RU" sz="3600" dirty="0"/>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Picture 2"/>
          <p:cNvPicPr>
            <a:picLocks noChangeAspect="1" noChangeArrowheads="1"/>
          </p:cNvPicPr>
          <p:nvPr/>
        </p:nvPicPr>
        <p:blipFill>
          <a:blip r:embed="rId2" cstate="print">
            <a:lum contrast="-20000"/>
          </a:blip>
          <a:srcRect b="9836"/>
          <a:stretch>
            <a:fillRect/>
          </a:stretch>
        </p:blipFill>
        <p:spPr bwMode="auto">
          <a:xfrm>
            <a:off x="928662" y="714356"/>
            <a:ext cx="7500990" cy="534466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title.jpg"/>
          <p:cNvPicPr>
            <a:picLocks noChangeAspect="1"/>
          </p:cNvPicPr>
          <p:nvPr/>
        </p:nvPicPr>
        <p:blipFill>
          <a:blip r:embed="rId2" cstate="print"/>
          <a:stretch>
            <a:fillRect/>
          </a:stretch>
        </p:blipFill>
        <p:spPr>
          <a:xfrm>
            <a:off x="1785918" y="2214554"/>
            <a:ext cx="5715040" cy="2669987"/>
          </a:xfrm>
          <a:prstGeom prst="rect">
            <a:avLst/>
          </a:prstGeom>
        </p:spPr>
      </p:pic>
      <p:pic>
        <p:nvPicPr>
          <p:cNvPr id="6" name="Picture 2"/>
          <p:cNvPicPr>
            <a:picLocks noChangeAspect="1" noChangeArrowheads="1"/>
          </p:cNvPicPr>
          <p:nvPr/>
        </p:nvPicPr>
        <p:blipFill>
          <a:blip r:embed="rId3" cstate="print"/>
          <a:srcRect/>
          <a:stretch>
            <a:fillRect/>
          </a:stretch>
        </p:blipFill>
        <p:spPr bwMode="auto">
          <a:xfrm>
            <a:off x="1" y="1"/>
            <a:ext cx="3071801" cy="2303851"/>
          </a:xfrm>
          <a:prstGeom prst="rect">
            <a:avLst/>
          </a:prstGeom>
          <a:ln>
            <a:noFill/>
          </a:ln>
          <a:effectLst>
            <a:softEdge rad="112500"/>
          </a:effectLst>
        </p:spPr>
      </p:pic>
      <p:pic>
        <p:nvPicPr>
          <p:cNvPr id="7" name="Picture 8" descr="E:\фотки dct\DCIM\102NIKON\DSCN5696.JPG"/>
          <p:cNvPicPr>
            <a:picLocks noChangeAspect="1" noChangeArrowheads="1"/>
          </p:cNvPicPr>
          <p:nvPr/>
        </p:nvPicPr>
        <p:blipFill>
          <a:blip r:embed="rId4" cstate="print"/>
          <a:srcRect/>
          <a:stretch>
            <a:fillRect/>
          </a:stretch>
        </p:blipFill>
        <p:spPr bwMode="auto">
          <a:xfrm>
            <a:off x="0" y="4857760"/>
            <a:ext cx="2953331" cy="2000240"/>
          </a:xfrm>
          <a:prstGeom prst="rect">
            <a:avLst/>
          </a:prstGeom>
          <a:ln>
            <a:noFill/>
          </a:ln>
          <a:effectLst>
            <a:softEdge rad="112500"/>
          </a:effectLst>
        </p:spPr>
      </p:pic>
      <p:pic>
        <p:nvPicPr>
          <p:cNvPr id="8" name="Picture 2" descr="F:\наша работа\наши фото\Вет.Академия  28.09.09\DSCN5858.JPG"/>
          <p:cNvPicPr>
            <a:picLocks noChangeAspect="1" noChangeArrowheads="1"/>
          </p:cNvPicPr>
          <p:nvPr/>
        </p:nvPicPr>
        <p:blipFill>
          <a:blip r:embed="rId5" cstate="print">
            <a:lum bright="30000" contrast="40000"/>
          </a:blip>
          <a:srcRect r="4563" b="12825"/>
          <a:stretch>
            <a:fillRect/>
          </a:stretch>
        </p:blipFill>
        <p:spPr bwMode="auto">
          <a:xfrm>
            <a:off x="5910748" y="0"/>
            <a:ext cx="3233251" cy="2214554"/>
          </a:xfrm>
          <a:prstGeom prst="rect">
            <a:avLst/>
          </a:prstGeom>
          <a:ln>
            <a:noFill/>
          </a:ln>
          <a:effectLst>
            <a:softEdge rad="112500"/>
          </a:effectLst>
        </p:spPr>
      </p:pic>
      <p:pic>
        <p:nvPicPr>
          <p:cNvPr id="9" name="Picture 2" descr="F:\наша работа\наши фото\Браслав\DSCN5730.JPG"/>
          <p:cNvPicPr>
            <a:picLocks noChangeAspect="1" noChangeArrowheads="1"/>
          </p:cNvPicPr>
          <p:nvPr/>
        </p:nvPicPr>
        <p:blipFill>
          <a:blip r:embed="rId6" cstate="print"/>
          <a:srcRect b="13870"/>
          <a:stretch>
            <a:fillRect/>
          </a:stretch>
        </p:blipFill>
        <p:spPr bwMode="auto">
          <a:xfrm>
            <a:off x="5936300" y="4786322"/>
            <a:ext cx="3207699" cy="2071678"/>
          </a:xfrm>
          <a:prstGeom prst="rect">
            <a:avLst/>
          </a:prstGeom>
          <a:ln>
            <a:noFill/>
          </a:ln>
          <a:effectLst>
            <a:softEdge rad="112500"/>
          </a:effectLst>
        </p:spPr>
      </p:pic>
      <p:pic>
        <p:nvPicPr>
          <p:cNvPr id="10" name="Picture 2"/>
          <p:cNvPicPr>
            <a:picLocks noChangeAspect="1" noChangeArrowheads="1"/>
          </p:cNvPicPr>
          <p:nvPr/>
        </p:nvPicPr>
        <p:blipFill>
          <a:blip r:embed="rId7" cstate="print">
            <a:lum bright="12000" contrast="5000"/>
          </a:blip>
          <a:srcRect/>
          <a:stretch>
            <a:fillRect/>
          </a:stretch>
        </p:blipFill>
        <p:spPr bwMode="auto">
          <a:xfrm>
            <a:off x="2928926" y="0"/>
            <a:ext cx="3428991" cy="2143092"/>
          </a:xfrm>
          <a:prstGeom prst="rect">
            <a:avLst/>
          </a:prstGeom>
          <a:ln>
            <a:noFill/>
          </a:ln>
          <a:effectLst>
            <a:softEdge rad="112500"/>
          </a:effectLst>
        </p:spPr>
      </p:pic>
      <p:pic>
        <p:nvPicPr>
          <p:cNvPr id="11268" name="Picture 4" descr="C:\Documents and Settings\Admin\Рабочий стол\HLImeeting09Lviv.gif"/>
          <p:cNvPicPr>
            <a:picLocks noChangeAspect="1" noChangeArrowheads="1"/>
          </p:cNvPicPr>
          <p:nvPr/>
        </p:nvPicPr>
        <p:blipFill>
          <a:blip r:embed="rId8" cstate="print"/>
          <a:srcRect/>
          <a:stretch>
            <a:fillRect/>
          </a:stretch>
        </p:blipFill>
        <p:spPr bwMode="auto">
          <a:xfrm>
            <a:off x="3000364" y="4763591"/>
            <a:ext cx="3071834" cy="2094409"/>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Рисунок 5" descr="D:\диск консультанта\буклет\фото для буклета\Иван и Наталья Пузановы выступления Вет. Академия.JPG"/>
          <p:cNvPicPr>
            <a:picLocks noChangeAspect="1" noChangeArrowheads="1"/>
          </p:cNvPicPr>
          <p:nvPr/>
        </p:nvPicPr>
        <p:blipFill>
          <a:blip r:embed="rId2" cstate="print"/>
          <a:srcRect/>
          <a:stretch>
            <a:fillRect/>
          </a:stretch>
        </p:blipFill>
        <p:spPr bwMode="auto">
          <a:xfrm>
            <a:off x="0" y="0"/>
            <a:ext cx="4500563" cy="3214688"/>
          </a:xfrm>
          <a:prstGeom prst="rect">
            <a:avLst/>
          </a:prstGeom>
          <a:noFill/>
          <a:ln w="9525">
            <a:noFill/>
            <a:miter lim="800000"/>
            <a:headEnd/>
            <a:tailEnd/>
          </a:ln>
        </p:spPr>
      </p:pic>
      <p:sp>
        <p:nvSpPr>
          <p:cNvPr id="4" name="TextBox 3"/>
          <p:cNvSpPr txBox="1"/>
          <p:nvPr/>
        </p:nvSpPr>
        <p:spPr>
          <a:xfrm>
            <a:off x="4500563" y="285750"/>
            <a:ext cx="4643437" cy="2862263"/>
          </a:xfrm>
          <a:prstGeom prst="rect">
            <a:avLst/>
          </a:prstGeom>
          <a:noFill/>
        </p:spPr>
        <p:txBody>
          <a:bodyPr>
            <a:spAutoFit/>
          </a:bodyPr>
          <a:lstStyle/>
          <a:p>
            <a:pPr algn="r">
              <a:defRPr/>
            </a:pPr>
            <a:r>
              <a:rPr lang="be-BY" sz="2000" b="1" dirty="0">
                <a:solidFill>
                  <a:schemeClr val="accent4">
                    <a:lumMod val="75000"/>
                  </a:schemeClr>
                </a:solidFill>
                <a:latin typeface="Bookman Old Style" pitchFamily="18" charset="0"/>
              </a:rPr>
              <a:t>ВЫСТУПАЕМ В РАЗЛИЧНЫХ АУДИТОРИЯХ </a:t>
            </a:r>
          </a:p>
          <a:p>
            <a:pPr algn="r">
              <a:defRPr/>
            </a:pPr>
            <a:r>
              <a:rPr lang="be-BY" sz="2000" b="1" dirty="0">
                <a:solidFill>
                  <a:schemeClr val="accent4">
                    <a:lumMod val="75000"/>
                  </a:schemeClr>
                </a:solidFill>
                <a:latin typeface="Bookman Old Style" pitchFamily="18" charset="0"/>
              </a:rPr>
              <a:t>О ВРЕДЕ АБОРТОВ И КОНТРАЦЕПЦИИ,</a:t>
            </a:r>
          </a:p>
          <a:p>
            <a:pPr algn="r">
              <a:defRPr/>
            </a:pPr>
            <a:endParaRPr lang="be-BY" sz="2000" b="1" dirty="0">
              <a:solidFill>
                <a:schemeClr val="accent4">
                  <a:lumMod val="75000"/>
                </a:schemeClr>
              </a:solidFill>
              <a:latin typeface="Bookman Old Style" pitchFamily="18" charset="0"/>
            </a:endParaRPr>
          </a:p>
          <a:p>
            <a:pPr algn="r">
              <a:defRPr/>
            </a:pPr>
            <a:r>
              <a:rPr lang="be-BY" sz="2000" b="1" dirty="0">
                <a:solidFill>
                  <a:schemeClr val="accent4">
                    <a:lumMod val="75000"/>
                  </a:schemeClr>
                </a:solidFill>
                <a:latin typeface="Bookman Old Style" pitchFamily="18" charset="0"/>
              </a:rPr>
              <a:t>ЗА ЦЕЛОМУДРИЕ, МНОГОДЕТНОСТЬ И ТРАДИЦИОННЫЕ СЕМЕЙНЫЕ ЦЕННОСТИ</a:t>
            </a:r>
          </a:p>
        </p:txBody>
      </p:sp>
      <p:pic>
        <p:nvPicPr>
          <p:cNvPr id="56324" name="Рисунок 6" descr="Klimowichi school May 21.JPG"/>
          <p:cNvPicPr>
            <a:picLocks noChangeAspect="1"/>
          </p:cNvPicPr>
          <p:nvPr/>
        </p:nvPicPr>
        <p:blipFill>
          <a:blip r:embed="rId3" cstate="print"/>
          <a:srcRect/>
          <a:stretch>
            <a:fillRect/>
          </a:stretch>
        </p:blipFill>
        <p:spPr bwMode="auto">
          <a:xfrm>
            <a:off x="0" y="3286125"/>
            <a:ext cx="4500563" cy="3375025"/>
          </a:xfrm>
          <a:prstGeom prst="rect">
            <a:avLst/>
          </a:prstGeom>
          <a:noFill/>
          <a:ln w="9525">
            <a:noFill/>
            <a:miter lim="800000"/>
            <a:headEnd/>
            <a:tailEnd/>
          </a:ln>
        </p:spPr>
      </p:pic>
      <p:pic>
        <p:nvPicPr>
          <p:cNvPr id="56325" name="Рисунок 7" descr="Svetlogorsk school - Helen.JPG"/>
          <p:cNvPicPr>
            <a:picLocks noChangeAspect="1"/>
          </p:cNvPicPr>
          <p:nvPr/>
        </p:nvPicPr>
        <p:blipFill>
          <a:blip r:embed="rId4" cstate="print"/>
          <a:srcRect/>
          <a:stretch>
            <a:fillRect/>
          </a:stretch>
        </p:blipFill>
        <p:spPr bwMode="auto">
          <a:xfrm>
            <a:off x="4714875" y="3500438"/>
            <a:ext cx="4214813" cy="31607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71500" y="142875"/>
            <a:ext cx="7772400" cy="2143125"/>
          </a:xfrm>
        </p:spPr>
        <p:txBody>
          <a:bodyPr>
            <a:normAutofit fontScale="90000"/>
          </a:bodyPr>
          <a:lstStyle/>
          <a:p>
            <a:pPr>
              <a:defRPr/>
            </a:pPr>
            <a:r>
              <a:rPr lang="ru-RU" sz="4000" b="1" dirty="0" smtClean="0">
                <a:solidFill>
                  <a:schemeClr val="accent2"/>
                </a:solidFill>
              </a:rPr>
              <a:t>ЕЖЕДНЕВНОЕ МОЛИТВЕННОЕ СЛУЖЕНИЕ В АБОРТАРИИ</a:t>
            </a:r>
            <a:r>
              <a:rPr lang="ru-RU" b="1" dirty="0" smtClean="0">
                <a:solidFill>
                  <a:srgbClr val="FF0000"/>
                </a:solidFill>
              </a:rPr>
              <a:t/>
            </a:r>
            <a:br>
              <a:rPr lang="ru-RU" b="1" dirty="0" smtClean="0">
                <a:solidFill>
                  <a:srgbClr val="FF0000"/>
                </a:solidFill>
              </a:rPr>
            </a:br>
            <a:endParaRPr lang="ru-RU" dirty="0"/>
          </a:p>
        </p:txBody>
      </p:sp>
      <p:sp>
        <p:nvSpPr>
          <p:cNvPr id="57347" name="Подзаголовок 2"/>
          <p:cNvSpPr>
            <a:spLocks noGrp="1"/>
          </p:cNvSpPr>
          <p:nvPr>
            <p:ph type="subTitle" idx="1"/>
          </p:nvPr>
        </p:nvSpPr>
        <p:spPr/>
        <p:txBody>
          <a:bodyPr/>
          <a:lstStyle/>
          <a:p>
            <a:endParaRPr lang="ru-RU" smtClean="0"/>
          </a:p>
        </p:txBody>
      </p:sp>
      <p:pic>
        <p:nvPicPr>
          <p:cNvPr id="4" name="Picture 2"/>
          <p:cNvPicPr>
            <a:picLocks noChangeAspect="1" noChangeArrowheads="1"/>
          </p:cNvPicPr>
          <p:nvPr/>
        </p:nvPicPr>
        <p:blipFill>
          <a:blip r:embed="rId2" cstate="print"/>
          <a:srcRect/>
          <a:stretch>
            <a:fillRect/>
          </a:stretch>
        </p:blipFill>
        <p:spPr bwMode="auto">
          <a:xfrm>
            <a:off x="0" y="1482315"/>
            <a:ext cx="4429124" cy="3321844"/>
          </a:xfrm>
          <a:prstGeom prst="rect">
            <a:avLst/>
          </a:prstGeom>
          <a:ln>
            <a:noFill/>
          </a:ln>
          <a:effectLst>
            <a:softEdge rad="112500"/>
          </a:effectLst>
        </p:spPr>
      </p:pic>
      <p:pic>
        <p:nvPicPr>
          <p:cNvPr id="5" name="Рисунок 4" descr="C:\Documents and Settings\Admin\Рабочий стол\P5270006.JPG"/>
          <p:cNvPicPr/>
          <p:nvPr/>
        </p:nvPicPr>
        <p:blipFill>
          <a:blip r:embed="rId3" cstate="print"/>
          <a:srcRect/>
          <a:stretch>
            <a:fillRect/>
          </a:stretch>
        </p:blipFill>
        <p:spPr bwMode="auto">
          <a:xfrm>
            <a:off x="4500562" y="1500174"/>
            <a:ext cx="4429156" cy="3338558"/>
          </a:xfrm>
          <a:prstGeom prst="rect">
            <a:avLst/>
          </a:prstGeom>
          <a:ln>
            <a:noFill/>
          </a:ln>
          <a:effectLst>
            <a:softEdge rad="112500"/>
          </a:effectLst>
        </p:spPr>
      </p:pic>
      <p:sp>
        <p:nvSpPr>
          <p:cNvPr id="57350" name="Rectangle 1"/>
          <p:cNvSpPr>
            <a:spLocks noChangeArrowheads="1"/>
          </p:cNvSpPr>
          <p:nvPr/>
        </p:nvSpPr>
        <p:spPr bwMode="auto">
          <a:xfrm>
            <a:off x="0" y="5000625"/>
            <a:ext cx="9144000" cy="1323975"/>
          </a:xfrm>
          <a:prstGeom prst="rect">
            <a:avLst/>
          </a:prstGeom>
          <a:noFill/>
          <a:ln w="9525">
            <a:noFill/>
            <a:miter lim="800000"/>
            <a:headEnd/>
            <a:tailEnd/>
          </a:ln>
        </p:spPr>
        <p:txBody>
          <a:bodyPr anchor="ctr">
            <a:spAutoFit/>
          </a:bodyPr>
          <a:lstStyle/>
          <a:p>
            <a:r>
              <a:rPr lang="ru-RU" sz="2000" b="1" i="1">
                <a:latin typeface="Calibri" pitchFamily="34" charset="0"/>
                <a:cs typeface="Times New Roman" pitchFamily="18" charset="0"/>
              </a:rPr>
              <a:t>С декабря 2008 мы организовали в Витебске и Могилеве ежедневное молитвенное дежурство и консультирование женщин перед абортом </a:t>
            </a:r>
            <a:endParaRPr lang="ru-RU" sz="2000" b="1">
              <a:latin typeface="Arial" charset="0"/>
            </a:endParaRPr>
          </a:p>
          <a:p>
            <a:pPr eaLnBrk="0" hangingPunct="0"/>
            <a:r>
              <a:rPr lang="ru-RU" sz="2000" b="1" i="1">
                <a:latin typeface="Calibri" pitchFamily="34" charset="0"/>
                <a:cs typeface="Times New Roman" pitchFamily="18" charset="0"/>
              </a:rPr>
              <a:t>в отделениях гинекологии.</a:t>
            </a:r>
          </a:p>
          <a:p>
            <a:pPr eaLnBrk="0" hangingPunct="0"/>
            <a:r>
              <a:rPr lang="ru-RU" sz="2000" b="1" i="1">
                <a:latin typeface="Calibri" pitchFamily="34" charset="0"/>
                <a:cs typeface="Times New Roman" pitchFamily="18" charset="0"/>
              </a:rPr>
              <a:t>С 2010 года в такое же служение началось в Барановичах и Ляховичах</a:t>
            </a:r>
            <a:endParaRPr lang="ru-RU" sz="2000" b="1">
              <a:latin typeface="Arial" charset="0"/>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Прямоугольник 6"/>
          <p:cNvSpPr>
            <a:spLocks noChangeArrowheads="1"/>
          </p:cNvSpPr>
          <p:nvPr/>
        </p:nvSpPr>
        <p:spPr bwMode="auto">
          <a:xfrm>
            <a:off x="928688" y="142875"/>
            <a:ext cx="7358062" cy="1077913"/>
          </a:xfrm>
          <a:prstGeom prst="rect">
            <a:avLst/>
          </a:prstGeom>
          <a:noFill/>
          <a:ln w="9525">
            <a:noFill/>
            <a:miter lim="800000"/>
            <a:headEnd/>
            <a:tailEnd/>
          </a:ln>
        </p:spPr>
        <p:txBody>
          <a:bodyPr>
            <a:spAutoFit/>
          </a:bodyPr>
          <a:lstStyle/>
          <a:p>
            <a:pPr algn="ctr"/>
            <a:r>
              <a:rPr lang="ru-RU" sz="3200" b="1" dirty="0">
                <a:solidFill>
                  <a:schemeClr val="accent2"/>
                </a:solidFill>
                <a:cs typeface="Times New Roman" pitchFamily="18" charset="0"/>
              </a:rPr>
              <a:t>НА ДАННЫЙ МОМЕНТ ОТ АБОРТА СПАСЕНО БОЛЕЕ </a:t>
            </a:r>
            <a:r>
              <a:rPr lang="ru-RU" sz="3200" b="1" dirty="0" smtClean="0">
                <a:solidFill>
                  <a:schemeClr val="accent2"/>
                </a:solidFill>
                <a:cs typeface="Times New Roman" pitchFamily="18" charset="0"/>
              </a:rPr>
              <a:t>44 </a:t>
            </a:r>
            <a:r>
              <a:rPr lang="ru-RU" sz="3200" b="1" dirty="0">
                <a:solidFill>
                  <a:schemeClr val="accent2"/>
                </a:solidFill>
                <a:cs typeface="Times New Roman" pitchFamily="18" charset="0"/>
              </a:rPr>
              <a:t>ДЕТЕЙ</a:t>
            </a:r>
            <a:r>
              <a:rPr lang="en-US" sz="3200" b="1" dirty="0">
                <a:solidFill>
                  <a:schemeClr val="accent2"/>
                </a:solidFill>
                <a:cs typeface="Times New Roman" pitchFamily="18" charset="0"/>
              </a:rPr>
              <a:t>…</a:t>
            </a:r>
            <a:endParaRPr lang="ru-RU" sz="3200" b="1" dirty="0">
              <a:solidFill>
                <a:schemeClr val="accent2"/>
              </a:solidFill>
              <a:cs typeface="Times New Roman" pitchFamily="18" charset="0"/>
            </a:endParaRPr>
          </a:p>
        </p:txBody>
      </p:sp>
      <p:pic>
        <p:nvPicPr>
          <p:cNvPr id="58371" name="Рисунок 7" descr="D:\диск консультанта\буклет\фото для буклета\Мама Александра и её доченька Юленька.jpg"/>
          <p:cNvPicPr>
            <a:picLocks noChangeAspect="1" noChangeArrowheads="1"/>
          </p:cNvPicPr>
          <p:nvPr/>
        </p:nvPicPr>
        <p:blipFill>
          <a:blip r:embed="rId2" cstate="print"/>
          <a:srcRect l="29240" r="12708" b="2856"/>
          <a:stretch>
            <a:fillRect/>
          </a:stretch>
        </p:blipFill>
        <p:spPr bwMode="auto">
          <a:xfrm>
            <a:off x="214313" y="1500188"/>
            <a:ext cx="1928812" cy="2571750"/>
          </a:xfrm>
          <a:prstGeom prst="rect">
            <a:avLst/>
          </a:prstGeom>
          <a:noFill/>
          <a:ln w="9525">
            <a:noFill/>
            <a:miter lim="800000"/>
            <a:headEnd/>
            <a:tailEnd/>
          </a:ln>
        </p:spPr>
      </p:pic>
      <p:pic>
        <p:nvPicPr>
          <p:cNvPr id="58372" name="Рисунок 10" descr="C:\Documents and Settings\Admin\Рабочий стол\IMG_5210.JPG"/>
          <p:cNvPicPr>
            <a:picLocks noChangeAspect="1" noChangeArrowheads="1"/>
          </p:cNvPicPr>
          <p:nvPr/>
        </p:nvPicPr>
        <p:blipFill>
          <a:blip r:embed="rId3" cstate="print"/>
          <a:srcRect l="23643" t="11075" r="15742" b="3542"/>
          <a:stretch>
            <a:fillRect/>
          </a:stretch>
        </p:blipFill>
        <p:spPr bwMode="auto">
          <a:xfrm>
            <a:off x="4214813" y="1500188"/>
            <a:ext cx="2428875" cy="2571750"/>
          </a:xfrm>
          <a:prstGeom prst="rect">
            <a:avLst/>
          </a:prstGeom>
          <a:noFill/>
          <a:ln w="9525">
            <a:noFill/>
            <a:miter lim="800000"/>
            <a:headEnd/>
            <a:tailEnd/>
          </a:ln>
        </p:spPr>
      </p:pic>
      <p:pic>
        <p:nvPicPr>
          <p:cNvPr id="58373" name="Рисунок 11" descr="D:\диск консультанта\буклет\фото для буклета\Мама Виктория и её сынок Максим.jpg"/>
          <p:cNvPicPr>
            <a:picLocks noChangeAspect="1" noChangeArrowheads="1"/>
          </p:cNvPicPr>
          <p:nvPr/>
        </p:nvPicPr>
        <p:blipFill>
          <a:blip r:embed="rId4" cstate="print"/>
          <a:srcRect l="82" r="-1678" b="-452"/>
          <a:stretch>
            <a:fillRect/>
          </a:stretch>
        </p:blipFill>
        <p:spPr bwMode="auto">
          <a:xfrm>
            <a:off x="2214563" y="1500188"/>
            <a:ext cx="2000250" cy="2571750"/>
          </a:xfrm>
          <a:prstGeom prst="rect">
            <a:avLst/>
          </a:prstGeom>
          <a:noFill/>
          <a:ln w="9525">
            <a:noFill/>
            <a:miter lim="800000"/>
            <a:headEnd/>
            <a:tailEnd/>
          </a:ln>
        </p:spPr>
      </p:pic>
      <p:sp>
        <p:nvSpPr>
          <p:cNvPr id="58374" name="Прямоугольник 12"/>
          <p:cNvSpPr>
            <a:spLocks noChangeArrowheads="1"/>
          </p:cNvSpPr>
          <p:nvPr/>
        </p:nvSpPr>
        <p:spPr bwMode="auto">
          <a:xfrm>
            <a:off x="428625" y="5000625"/>
            <a:ext cx="8858250" cy="1384300"/>
          </a:xfrm>
          <a:prstGeom prst="rect">
            <a:avLst/>
          </a:prstGeom>
          <a:noFill/>
          <a:ln w="9525">
            <a:noFill/>
            <a:miter lim="800000"/>
            <a:headEnd/>
            <a:tailEnd/>
          </a:ln>
        </p:spPr>
        <p:txBody>
          <a:bodyPr>
            <a:spAutoFit/>
          </a:bodyPr>
          <a:lstStyle/>
          <a:p>
            <a:r>
              <a:rPr lang="ru-RU" sz="2800" b="1"/>
              <a:t>Мы оказываем духовную, психологическую и материальную помощь матерям, сохранившим жизнь своим детям</a:t>
            </a:r>
          </a:p>
        </p:txBody>
      </p:sp>
      <p:pic>
        <p:nvPicPr>
          <p:cNvPr id="58375" name="Рисунок 9" descr="Tania1.jpg"/>
          <p:cNvPicPr>
            <a:picLocks noChangeAspect="1"/>
          </p:cNvPicPr>
          <p:nvPr/>
        </p:nvPicPr>
        <p:blipFill>
          <a:blip r:embed="rId5" cstate="print"/>
          <a:srcRect/>
          <a:stretch>
            <a:fillRect/>
          </a:stretch>
        </p:blipFill>
        <p:spPr bwMode="auto">
          <a:xfrm>
            <a:off x="6715125" y="1500188"/>
            <a:ext cx="2057400" cy="2581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p:nvPr/>
        </p:nvPicPr>
        <p:blipFill>
          <a:blip r:embed="rId2" cstate="print"/>
          <a:srcRect/>
          <a:stretch>
            <a:fillRect/>
          </a:stretch>
        </p:blipFill>
        <p:spPr bwMode="auto">
          <a:xfrm>
            <a:off x="785786" y="2071678"/>
            <a:ext cx="7643866" cy="4000528"/>
          </a:xfrm>
          <a:prstGeom prst="rect">
            <a:avLst/>
          </a:prstGeom>
          <a:noFill/>
          <a:ln w="9525">
            <a:noFill/>
            <a:miter lim="800000"/>
            <a:headEnd/>
            <a:tailEnd/>
          </a:ln>
        </p:spPr>
      </p:pic>
      <p:sp>
        <p:nvSpPr>
          <p:cNvPr id="2" name="Заголовок 1"/>
          <p:cNvSpPr>
            <a:spLocks noGrp="1"/>
          </p:cNvSpPr>
          <p:nvPr>
            <p:ph type="ctrTitle"/>
          </p:nvPr>
        </p:nvSpPr>
        <p:spPr>
          <a:xfrm>
            <a:off x="0" y="571481"/>
            <a:ext cx="9144000" cy="1214446"/>
          </a:xfrm>
        </p:spPr>
        <p:txBody>
          <a:bodyPr>
            <a:noAutofit/>
          </a:bodyPr>
          <a:lstStyle/>
          <a:p>
            <a:pPr algn="ctr"/>
            <a:r>
              <a:rPr lang="ru-RU" sz="3600" dirty="0" smtClean="0">
                <a:solidFill>
                  <a:schemeClr val="tx2">
                    <a:lumMod val="50000"/>
                  </a:schemeClr>
                </a:solidFill>
              </a:rPr>
              <a:t>СОЦИАЛЬНАЯ РЕКЛАМА О ВРЕДЕ АБОРТОВ И ДЕМОГРАФИЧЕСКИХ ПРОБЛЕМАХ </a:t>
            </a:r>
            <a:endParaRPr lang="ru-RU" sz="3600" dirty="0">
              <a:solidFill>
                <a:schemeClr val="tx2">
                  <a:lumMod val="50000"/>
                </a:schemeClr>
              </a:solidFill>
            </a:endParaRPr>
          </a:p>
        </p:txBody>
      </p:sp>
      <p:sp>
        <p:nvSpPr>
          <p:cNvPr id="6" name="Подзаголовок 5"/>
          <p:cNvSpPr>
            <a:spLocks noGrp="1"/>
          </p:cNvSpPr>
          <p:nvPr>
            <p:ph type="subTitle" idx="1"/>
          </p:nvPr>
        </p:nvSpPr>
        <p:spPr>
          <a:xfrm>
            <a:off x="571472" y="5105400"/>
            <a:ext cx="7854696" cy="1752600"/>
          </a:xfrm>
        </p:spPr>
        <p:txBody>
          <a:bodyPr/>
          <a:lstStyle/>
          <a:p>
            <a:endParaRPr lang="ru-RU"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Заголовок 1"/>
          <p:cNvSpPr>
            <a:spLocks noGrp="1"/>
          </p:cNvSpPr>
          <p:nvPr>
            <p:ph type="title"/>
          </p:nvPr>
        </p:nvSpPr>
        <p:spPr/>
        <p:txBody>
          <a:bodyPr/>
          <a:lstStyle/>
          <a:p>
            <a:r>
              <a:rPr lang="ru-RU" smtClean="0"/>
              <a:t>Благотворительный фонд</a:t>
            </a:r>
          </a:p>
        </p:txBody>
      </p:sp>
      <p:sp>
        <p:nvSpPr>
          <p:cNvPr id="59395" name="Содержимое 2"/>
          <p:cNvSpPr>
            <a:spLocks noGrp="1"/>
          </p:cNvSpPr>
          <p:nvPr>
            <p:ph idx="1"/>
          </p:nvPr>
        </p:nvSpPr>
        <p:spPr>
          <a:xfrm>
            <a:off x="357188" y="1981200"/>
            <a:ext cx="8643937" cy="3948113"/>
          </a:xfrm>
        </p:spPr>
        <p:txBody>
          <a:bodyPr>
            <a:normAutofit fontScale="92500" lnSpcReduction="20000"/>
          </a:bodyPr>
          <a:lstStyle/>
          <a:p>
            <a:pPr>
              <a:defRPr/>
            </a:pPr>
            <a:endParaRPr lang="ru-RU" dirty="0" smtClean="0"/>
          </a:p>
          <a:p>
            <a:pPr>
              <a:defRPr/>
            </a:pPr>
            <a:endParaRPr lang="ru-RU" dirty="0" smtClean="0"/>
          </a:p>
          <a:p>
            <a:pPr>
              <a:defRPr/>
            </a:pPr>
            <a:endParaRPr lang="ru-RU" dirty="0" smtClean="0"/>
          </a:p>
          <a:p>
            <a:pPr>
              <a:buFontTx/>
              <a:buNone/>
              <a:defRPr/>
            </a:pPr>
            <a:r>
              <a:rPr lang="ru-RU" dirty="0" smtClean="0"/>
              <a:t>Телефон доверия при кризисной беременности:</a:t>
            </a:r>
          </a:p>
          <a:p>
            <a:pPr>
              <a:buFontTx/>
              <a:buNone/>
              <a:defRPr/>
            </a:pPr>
            <a:r>
              <a:rPr lang="ru-RU" sz="5400" b="1" dirty="0" smtClean="0">
                <a:solidFill>
                  <a:srgbClr val="FF0000"/>
                </a:solidFill>
              </a:rPr>
              <a:t>306-2222 (МТС, </a:t>
            </a:r>
            <a:r>
              <a:rPr lang="pl-PL" sz="5400" b="1" dirty="0" smtClean="0">
                <a:solidFill>
                  <a:srgbClr val="FF0000"/>
                </a:solidFill>
              </a:rPr>
              <a:t>Velcom)</a:t>
            </a:r>
          </a:p>
          <a:p>
            <a:pPr>
              <a:buFontTx/>
              <a:buNone/>
              <a:defRPr/>
            </a:pPr>
            <a:r>
              <a:rPr lang="pl-PL" sz="2000" dirty="0" smtClean="0">
                <a:effectLst>
                  <a:outerShdw blurRad="38100" dist="38100" dir="2700000" algn="tl">
                    <a:srgbClr val="000000">
                      <a:alpha val="43137"/>
                    </a:srgbClr>
                  </a:outerShdw>
                </a:effectLst>
              </a:rPr>
              <a:t>+375 29 812 22 76</a:t>
            </a:r>
          </a:p>
          <a:p>
            <a:pPr>
              <a:buFontTx/>
              <a:buNone/>
              <a:defRPr/>
            </a:pPr>
            <a:r>
              <a:rPr lang="ru-RU" sz="2000" dirty="0" smtClean="0">
                <a:effectLst>
                  <a:outerShdw blurRad="38100" dist="38100" dir="2700000" algn="tl">
                    <a:srgbClr val="000000">
                      <a:alpha val="43137"/>
                    </a:srgbClr>
                  </a:outerShdw>
                </a:effectLst>
              </a:rPr>
              <a:t>Владислав </a:t>
            </a:r>
            <a:r>
              <a:rPr lang="ru-RU" sz="2000" dirty="0" err="1" smtClean="0">
                <a:effectLst>
                  <a:outerShdw blurRad="38100" dist="38100" dir="2700000" algn="tl">
                    <a:srgbClr val="000000">
                      <a:alpha val="43137"/>
                    </a:srgbClr>
                  </a:outerShdw>
                </a:effectLst>
              </a:rPr>
              <a:t>Волохович</a:t>
            </a:r>
            <a:endParaRPr lang="pl-PL" sz="2000" b="1" dirty="0" smtClean="0">
              <a:solidFill>
                <a:srgbClr val="FF0000"/>
              </a:solidFill>
            </a:endParaRPr>
          </a:p>
          <a:p>
            <a:pPr algn="ctr">
              <a:buFontTx/>
              <a:buNone/>
              <a:defRPr/>
            </a:pPr>
            <a:r>
              <a:rPr lang="pl-PL" sz="4000" b="1" dirty="0" smtClean="0"/>
              <a:t>www.prolife-belarus.org</a:t>
            </a:r>
          </a:p>
        </p:txBody>
      </p:sp>
      <p:pic>
        <p:nvPicPr>
          <p:cNvPr id="59396" name="Picture 4" descr="zagolowok"/>
          <p:cNvPicPr>
            <a:picLocks noChangeAspect="1" noChangeArrowheads="1"/>
          </p:cNvPicPr>
          <p:nvPr/>
        </p:nvPicPr>
        <p:blipFill>
          <a:blip r:embed="rId2" cstate="print"/>
          <a:srcRect/>
          <a:stretch>
            <a:fillRect/>
          </a:stretch>
        </p:blipFill>
        <p:spPr bwMode="auto">
          <a:xfrm>
            <a:off x="-76200" y="1785938"/>
            <a:ext cx="9220200" cy="1571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282" y="609600"/>
            <a:ext cx="8929718" cy="5748358"/>
          </a:xfrm>
        </p:spPr>
        <p:txBody>
          <a:bodyPr/>
          <a:lstStyle/>
          <a:p>
            <a:r>
              <a:rPr lang="ru-RU" sz="6600" b="1" dirty="0" smtClean="0">
                <a:solidFill>
                  <a:srgbClr val="7030A0"/>
                </a:solidFill>
              </a:rPr>
              <a:t>СПАСИБО </a:t>
            </a:r>
            <a:br>
              <a:rPr lang="ru-RU" sz="6600" b="1" dirty="0" smtClean="0">
                <a:solidFill>
                  <a:srgbClr val="7030A0"/>
                </a:solidFill>
              </a:rPr>
            </a:br>
            <a:r>
              <a:rPr lang="ru-RU" sz="6600" b="1" dirty="0" smtClean="0">
                <a:solidFill>
                  <a:srgbClr val="7030A0"/>
                </a:solidFill>
              </a:rPr>
              <a:t>ЗА ВНИМАНИЕ</a:t>
            </a:r>
            <a:r>
              <a:rPr lang="en-US" sz="6600" b="1" dirty="0" smtClean="0">
                <a:solidFill>
                  <a:srgbClr val="7030A0"/>
                </a:solidFill>
              </a:rPr>
              <a:t/>
            </a:r>
            <a:br>
              <a:rPr lang="en-US" sz="6600" b="1" dirty="0" smtClean="0">
                <a:solidFill>
                  <a:srgbClr val="7030A0"/>
                </a:solidFill>
              </a:rPr>
            </a:br>
            <a:r>
              <a:rPr lang="pl-PL" sz="5400" b="1" dirty="0" smtClean="0"/>
              <a:t>www.prolife-belarus.org</a:t>
            </a:r>
            <a:r>
              <a:rPr lang="pl-PL" sz="8000" b="1" dirty="0" smtClean="0"/>
              <a:t/>
            </a:r>
            <a:br>
              <a:rPr lang="pl-PL" sz="8000" b="1" dirty="0" smtClean="0"/>
            </a:br>
            <a:endParaRPr lang="ru-RU" sz="8000" b="1" dirty="0">
              <a:solidFill>
                <a:srgbClr val="7030A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2" name="Rectangle 2"/>
          <p:cNvSpPr>
            <a:spLocks noGrp="1" noRot="1" noChangeArrowheads="1"/>
          </p:cNvSpPr>
          <p:nvPr>
            <p:ph type="title" idx="4294967295"/>
          </p:nvPr>
        </p:nvSpPr>
        <p:spPr>
          <a:xfrm>
            <a:off x="4876800" y="0"/>
            <a:ext cx="4267200" cy="990600"/>
          </a:xfrm>
        </p:spPr>
        <p:txBody>
          <a:bodyPr/>
          <a:lstStyle/>
          <a:p>
            <a:pPr eaLnBrk="1" hangingPunct="1"/>
            <a:r>
              <a:rPr lang="ru-RU" smtClean="0"/>
              <a:t>1 день</a:t>
            </a:r>
          </a:p>
        </p:txBody>
      </p:sp>
      <p:pic>
        <p:nvPicPr>
          <p:cNvPr id="13315" name="Picture 4" descr="Фертилизация 1"/>
          <p:cNvPicPr>
            <a:picLocks noChangeAspect="1" noChangeArrowheads="1"/>
          </p:cNvPicPr>
          <p:nvPr/>
        </p:nvPicPr>
        <p:blipFill>
          <a:blip r:embed="rId2" cstate="print"/>
          <a:srcRect/>
          <a:stretch>
            <a:fillRect/>
          </a:stretch>
        </p:blipFill>
        <p:spPr bwMode="auto">
          <a:xfrm>
            <a:off x="1219200" y="914400"/>
            <a:ext cx="6781800" cy="59436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path" presetSubtype="0" accel="50000" decel="50000" fill="hold" grpId="0" nodeType="withEffect">
                                  <p:stCondLst>
                                    <p:cond delay="0"/>
                                  </p:stCondLst>
                                  <p:iterate type="lt">
                                    <p:tmPct val="10000"/>
                                  </p:iterate>
                                  <p:childTnLst>
                                    <p:animMotion origin="layout" path="M 3.61111E-6 3.33333E-6  C 0.06892 3.33333E-6  0.125 0.02847  0.125 0.06389  C 0.125 0.09907  0.06892 0.12777  3.61111E-6 0.12777  C -0.0691 0.12777  -0.125 0.09907  -0.125 0.06389  C -0.125 0.02847  -0.0691 3.33333E-6  3.61111E-6 3.33333E-6  Z " pathEditMode="relative">
                                      <p:cBhvr>
                                        <p:cTn id="6" dur="2000" fill="hold"/>
                                        <p:tgtEl>
                                          <p:spTgt spid="5122"/>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4" name="Rectangle 2"/>
          <p:cNvSpPr>
            <a:spLocks noGrp="1" noRot="1" noChangeArrowheads="1"/>
          </p:cNvSpPr>
          <p:nvPr>
            <p:ph type="title" idx="4294967295"/>
          </p:nvPr>
        </p:nvSpPr>
        <p:spPr>
          <a:xfrm>
            <a:off x="5029200" y="0"/>
            <a:ext cx="4114800" cy="685800"/>
          </a:xfrm>
        </p:spPr>
        <p:txBody>
          <a:bodyPr>
            <a:normAutofit fontScale="90000"/>
          </a:bodyPr>
          <a:lstStyle/>
          <a:p>
            <a:pPr eaLnBrk="1" hangingPunct="1"/>
            <a:r>
              <a:rPr lang="ru-RU" sz="4000" smtClean="0">
                <a:solidFill>
                  <a:schemeClr val="tx1"/>
                </a:solidFill>
              </a:rPr>
              <a:t>4 день</a:t>
            </a:r>
          </a:p>
        </p:txBody>
      </p:sp>
      <p:pic>
        <p:nvPicPr>
          <p:cNvPr id="14339" name="Picture 4" descr="4 день"/>
          <p:cNvPicPr>
            <a:picLocks noChangeAspect="1" noChangeArrowheads="1"/>
          </p:cNvPicPr>
          <p:nvPr/>
        </p:nvPicPr>
        <p:blipFill>
          <a:blip r:embed="rId2" cstate="print"/>
          <a:srcRect/>
          <a:stretch>
            <a:fillRect/>
          </a:stretch>
        </p:blipFill>
        <p:spPr bwMode="auto">
          <a:xfrm>
            <a:off x="1219200" y="762000"/>
            <a:ext cx="6705600" cy="57150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path" presetSubtype="0" accel="50000" decel="50000" fill="hold" grpId="0" nodeType="withEffect">
                                  <p:stCondLst>
                                    <p:cond delay="0"/>
                                  </p:stCondLst>
                                  <p:iterate type="lt">
                                    <p:tmPct val="10000"/>
                                  </p:iterate>
                                  <p:childTnLst>
                                    <p:animMotion origin="layout" path="M 3.61111E-6 3.33333E-6  C 0.06892 3.33333E-6  0.125 0.02847  0.125 0.06389  C 0.125 0.09907  0.06892 0.12777  3.61111E-6 0.12777  C -0.0691 0.12777  -0.125 0.09907  -0.125 0.06389  C -0.125 0.02847  -0.0691 3.33333E-6  3.61111E-6 3.33333E-6  Z " pathEditMode="relative">
                                      <p:cBhvr>
                                        <p:cTn id="6" dur="2000" fill="hold"/>
                                        <p:tgtEl>
                                          <p:spTgt spid="819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9746" name="Rectangle 2"/>
          <p:cNvSpPr>
            <a:spLocks noGrp="1" noRot="1" noChangeArrowheads="1"/>
          </p:cNvSpPr>
          <p:nvPr>
            <p:ph type="title"/>
          </p:nvPr>
        </p:nvSpPr>
        <p:spPr>
          <a:xfrm>
            <a:off x="457200" y="-152400"/>
            <a:ext cx="8229600" cy="1143000"/>
          </a:xfrm>
        </p:spPr>
        <p:txBody>
          <a:bodyPr/>
          <a:lstStyle/>
          <a:p>
            <a:pPr eaLnBrk="1" hangingPunct="1"/>
            <a:r>
              <a:rPr lang="ru-RU" smtClean="0">
                <a:solidFill>
                  <a:schemeClr val="hlink"/>
                </a:solidFill>
              </a:rPr>
              <a:t>32 день</a:t>
            </a:r>
          </a:p>
        </p:txBody>
      </p:sp>
      <p:sp>
        <p:nvSpPr>
          <p:cNvPr id="15364" name="Содержимое 6"/>
          <p:cNvSpPr>
            <a:spLocks noGrp="1"/>
          </p:cNvSpPr>
          <p:nvPr>
            <p:ph sz="half" idx="1"/>
          </p:nvPr>
        </p:nvSpPr>
        <p:spPr/>
        <p:txBody>
          <a:bodyPr/>
          <a:lstStyle/>
          <a:p>
            <a:pPr eaLnBrk="1" hangingPunct="1"/>
            <a:endParaRPr lang="ru-RU" smtClean="0"/>
          </a:p>
        </p:txBody>
      </p:sp>
      <p:sp>
        <p:nvSpPr>
          <p:cNvPr id="159751" name="Rectangle 7"/>
          <p:cNvSpPr>
            <a:spLocks noGrp="1" noChangeArrowheads="1"/>
          </p:cNvSpPr>
          <p:nvPr>
            <p:ph type="body" sz="half" idx="2"/>
          </p:nvPr>
        </p:nvSpPr>
        <p:spPr>
          <a:xfrm>
            <a:off x="4648200" y="1219200"/>
            <a:ext cx="4038600" cy="5105400"/>
          </a:xfrm>
        </p:spPr>
        <p:txBody>
          <a:bodyPr>
            <a:normAutofit lnSpcReduction="10000"/>
          </a:bodyPr>
          <a:lstStyle/>
          <a:p>
            <a:pPr eaLnBrk="1" hangingPunct="1">
              <a:lnSpc>
                <a:spcPct val="90000"/>
              </a:lnSpc>
            </a:pPr>
            <a:r>
              <a:rPr lang="ru-RU" sz="2400" smtClean="0"/>
              <a:t>Появляются пальчики, формируются ладошки. Имеет зачатки легких, щитовидной железы, кишечника. Сердце бьется уже 2 недели. Формируются слух и зрение.</a:t>
            </a:r>
          </a:p>
          <a:p>
            <a:pPr eaLnBrk="1" hangingPunct="1">
              <a:lnSpc>
                <a:spcPct val="90000"/>
              </a:lnSpc>
            </a:pPr>
            <a:r>
              <a:rPr lang="ru-RU" sz="2400" smtClean="0"/>
              <a:t>40-42 день – различимы отделы мозга, полушария, мозжечок. Сердце имеет камеры. Развиваются мочеточник, половые железы, желчный пузырь, поджелудочная железа, отделы кишечного тракта.</a:t>
            </a:r>
          </a:p>
        </p:txBody>
      </p:sp>
      <p:pic>
        <p:nvPicPr>
          <p:cNvPr id="15365" name="Picture 8"/>
          <p:cNvPicPr>
            <a:picLocks noChangeAspect="1" noChangeArrowheads="1"/>
          </p:cNvPicPr>
          <p:nvPr/>
        </p:nvPicPr>
        <p:blipFill>
          <a:blip r:embed="rId2" cstate="print"/>
          <a:srcRect/>
          <a:stretch>
            <a:fillRect/>
          </a:stretch>
        </p:blipFill>
        <p:spPr bwMode="auto">
          <a:xfrm>
            <a:off x="381000" y="990600"/>
            <a:ext cx="4267200" cy="55499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withEffect">
                                  <p:stCondLst>
                                    <p:cond delay="0"/>
                                  </p:stCondLst>
                                  <p:iterate type="lt">
                                    <p:tmPct val="10000"/>
                                  </p:iterate>
                                  <p:childTnLst>
                                    <p:set>
                                      <p:cBhvr>
                                        <p:cTn id="6" dur="1" fill="hold">
                                          <p:stCondLst>
                                            <p:cond delay="0"/>
                                          </p:stCondLst>
                                        </p:cTn>
                                        <p:tgtEl>
                                          <p:spTgt spid="159746"/>
                                        </p:tgtEl>
                                        <p:attrNameLst>
                                          <p:attrName>style.visibility</p:attrName>
                                        </p:attrNameLst>
                                      </p:cBhvr>
                                      <p:to>
                                        <p:strVal val="visible"/>
                                      </p:to>
                                    </p:set>
                                    <p:animEffect transition="in" filter="fade">
                                      <p:cBhvr>
                                        <p:cTn id="7" dur="600">
                                          <p:stCondLst>
                                            <p:cond delay="0"/>
                                          </p:stCondLst>
                                        </p:cTn>
                                        <p:tgtEl>
                                          <p:spTgt spid="159746"/>
                                        </p:tgtEl>
                                      </p:cBhvr>
                                    </p:animEffect>
                                    <p:anim calcmode="lin" valueType="num">
                                      <p:cBhvr>
                                        <p:cTn id="8" dur="600" fill="hold">
                                          <p:stCondLst>
                                            <p:cond delay="0"/>
                                          </p:stCondLst>
                                        </p:cTn>
                                        <p:tgtEl>
                                          <p:spTgt spid="159746"/>
                                        </p:tgtEl>
                                        <p:attrNameLst>
                                          <p:attrName>style.rotation</p:attrName>
                                        </p:attrNameLst>
                                      </p:cBhvr>
                                      <p:tavLst>
                                        <p:tav tm="0">
                                          <p:val>
                                            <p:fltVal val="720"/>
                                          </p:val>
                                        </p:tav>
                                        <p:tav tm="100000">
                                          <p:val>
                                            <p:fltVal val="0"/>
                                          </p:val>
                                        </p:tav>
                                      </p:tavLst>
                                    </p:anim>
                                    <p:anim calcmode="lin" valueType="num">
                                      <p:cBhvr>
                                        <p:cTn id="9" dur="600" fill="hold">
                                          <p:stCondLst>
                                            <p:cond delay="0"/>
                                          </p:stCondLst>
                                        </p:cTn>
                                        <p:tgtEl>
                                          <p:spTgt spid="159746"/>
                                        </p:tgtEl>
                                        <p:attrNameLst>
                                          <p:attrName>ppt_h</p:attrName>
                                        </p:attrNameLst>
                                      </p:cBhvr>
                                      <p:tavLst>
                                        <p:tav tm="0">
                                          <p:val>
                                            <p:fltVal val="0"/>
                                          </p:val>
                                        </p:tav>
                                        <p:tav tm="100000">
                                          <p:val>
                                            <p:strVal val="#ppt_h"/>
                                          </p:val>
                                        </p:tav>
                                      </p:tavLst>
                                    </p:anim>
                                    <p:anim calcmode="lin" valueType="num">
                                      <p:cBhvr>
                                        <p:cTn id="10" dur="600" fill="hold">
                                          <p:stCondLst>
                                            <p:cond delay="0"/>
                                          </p:stCondLst>
                                        </p:cTn>
                                        <p:tgtEl>
                                          <p:spTgt spid="159746"/>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159751">
                                            <p:txEl>
                                              <p:pRg st="0" end="0"/>
                                            </p:txEl>
                                          </p:spTgt>
                                        </p:tgtEl>
                                        <p:attrNameLst>
                                          <p:attrName>style.visibility</p:attrName>
                                        </p:attrNameLst>
                                      </p:cBhvr>
                                      <p:to>
                                        <p:strVal val="visible"/>
                                      </p:to>
                                    </p:set>
                                    <p:animEffect transition="in" filter="slide(fromBottom)">
                                      <p:cBhvr>
                                        <p:cTn id="15" dur="500">
                                          <p:stCondLst>
                                            <p:cond delay="0"/>
                                          </p:stCondLst>
                                        </p:cTn>
                                        <p:tgtEl>
                                          <p:spTgt spid="159751">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4" fill="hold" grpId="0" nodeType="clickEffect">
                                  <p:stCondLst>
                                    <p:cond delay="0"/>
                                  </p:stCondLst>
                                  <p:childTnLst>
                                    <p:set>
                                      <p:cBhvr>
                                        <p:cTn id="19" dur="1" fill="hold">
                                          <p:stCondLst>
                                            <p:cond delay="0"/>
                                          </p:stCondLst>
                                        </p:cTn>
                                        <p:tgtEl>
                                          <p:spTgt spid="159751">
                                            <p:txEl>
                                              <p:pRg st="1" end="1"/>
                                            </p:txEl>
                                          </p:spTgt>
                                        </p:tgtEl>
                                        <p:attrNameLst>
                                          <p:attrName>style.visibility</p:attrName>
                                        </p:attrNameLst>
                                      </p:cBhvr>
                                      <p:to>
                                        <p:strVal val="visible"/>
                                      </p:to>
                                    </p:set>
                                    <p:animEffect transition="in" filter="slide(fromBottom)">
                                      <p:cBhvr>
                                        <p:cTn id="20" dur="500">
                                          <p:stCondLst>
                                            <p:cond delay="0"/>
                                          </p:stCondLst>
                                        </p:cTn>
                                        <p:tgtEl>
                                          <p:spTgt spid="15975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746" grpId="0"/>
      <p:bldP spid="159751"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rrowheads="1"/>
          </p:cNvSpPr>
          <p:nvPr>
            <p:ph type="title"/>
          </p:nvPr>
        </p:nvSpPr>
        <p:spPr>
          <a:xfrm>
            <a:off x="457200" y="-228600"/>
            <a:ext cx="8229600" cy="1646238"/>
          </a:xfrm>
        </p:spPr>
        <p:txBody>
          <a:bodyPr/>
          <a:lstStyle/>
          <a:p>
            <a:pPr eaLnBrk="1" hangingPunct="1"/>
            <a:r>
              <a:rPr lang="ru-RU" smtClean="0"/>
              <a:t>7 недель</a:t>
            </a:r>
          </a:p>
        </p:txBody>
      </p:sp>
      <p:sp>
        <p:nvSpPr>
          <p:cNvPr id="16387" name="Rectangle 3"/>
          <p:cNvSpPr>
            <a:spLocks noGrp="1" noChangeArrowheads="1"/>
          </p:cNvSpPr>
          <p:nvPr>
            <p:ph idx="1"/>
          </p:nvPr>
        </p:nvSpPr>
        <p:spPr/>
        <p:txBody>
          <a:bodyPr/>
          <a:lstStyle/>
          <a:p>
            <a:pPr eaLnBrk="1" hangingPunct="1"/>
            <a:endParaRPr lang="ru-RU" smtClean="0"/>
          </a:p>
        </p:txBody>
      </p:sp>
      <p:pic>
        <p:nvPicPr>
          <p:cNvPr id="16388" name="Picture 4" descr="3 месяца"/>
          <p:cNvPicPr>
            <a:picLocks noChangeAspect="1" noChangeArrowheads="1"/>
          </p:cNvPicPr>
          <p:nvPr/>
        </p:nvPicPr>
        <p:blipFill>
          <a:blip r:embed="rId2" cstate="print"/>
          <a:srcRect/>
          <a:stretch>
            <a:fillRect/>
          </a:stretch>
        </p:blipFill>
        <p:spPr bwMode="auto">
          <a:xfrm>
            <a:off x="685800" y="990600"/>
            <a:ext cx="7010400" cy="56388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all+straszilki">
  <a:themeElements>
    <a:clrScheme name="Оформление по умолчанию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fontScheme name="Оформление по умолчанию">
      <a:majorFont>
        <a:latin typeface="Times New Roman"/>
        <a:ea typeface=""/>
        <a:cs typeface=""/>
      </a:majorFont>
      <a:minorFont>
        <a:latin typeface="Times New Roman"/>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формление по умолчанию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Оформление по умолчанию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Оформление по умолчанию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E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all+straszilki</Template>
  <TotalTime>261</TotalTime>
  <Words>1634</Words>
  <PresentationFormat>Экран (4:3)</PresentationFormat>
  <Paragraphs>234</Paragraphs>
  <Slides>57</Slides>
  <Notes>5</Notes>
  <HiddenSlides>0</HiddenSlides>
  <MMClips>0</MMClips>
  <ScaleCrop>false</ScaleCrop>
  <HeadingPairs>
    <vt:vector size="6" baseType="variant">
      <vt:variant>
        <vt:lpstr>Тема</vt:lpstr>
      </vt:variant>
      <vt:variant>
        <vt:i4>1</vt:i4>
      </vt:variant>
      <vt:variant>
        <vt:lpstr>Внедренные серверы OLE</vt:lpstr>
      </vt:variant>
      <vt:variant>
        <vt:i4>5</vt:i4>
      </vt:variant>
      <vt:variant>
        <vt:lpstr>Заголовки слайдов</vt:lpstr>
      </vt:variant>
      <vt:variant>
        <vt:i4>57</vt:i4>
      </vt:variant>
    </vt:vector>
  </HeadingPairs>
  <TitlesOfParts>
    <vt:vector size="63" baseType="lpstr">
      <vt:lpstr>all+straszilki</vt:lpstr>
      <vt:lpstr>Chart</vt:lpstr>
      <vt:lpstr>Точечный рисунок</vt:lpstr>
      <vt:lpstr>Worksheet</vt:lpstr>
      <vt:lpstr>Диаграмма</vt:lpstr>
      <vt:lpstr>Wykres</vt:lpstr>
      <vt:lpstr>Защита жизни и семьи:  ФАКТЫ </vt:lpstr>
      <vt:lpstr>Чудеса зарождения новой жизни</vt:lpstr>
      <vt:lpstr>Слайд 3</vt:lpstr>
      <vt:lpstr>Слайд 4</vt:lpstr>
      <vt:lpstr>Слайд 5</vt:lpstr>
      <vt:lpstr>1 день</vt:lpstr>
      <vt:lpstr>4 день</vt:lpstr>
      <vt:lpstr>32 день</vt:lpstr>
      <vt:lpstr>7 недель</vt:lpstr>
      <vt:lpstr>10 недель присутствуют все органы</vt:lpstr>
      <vt:lpstr>Аборт</vt:lpstr>
      <vt:lpstr>Слайд 12</vt:lpstr>
      <vt:lpstr>Слайд 13</vt:lpstr>
      <vt:lpstr>Слайд 14</vt:lpstr>
      <vt:lpstr>Падение рождаемости в Европе</vt:lpstr>
      <vt:lpstr>Слайд 16</vt:lpstr>
      <vt:lpstr>Падение рождаемости в мире</vt:lpstr>
      <vt:lpstr>За период  с 1960 по 2008 год </vt:lpstr>
      <vt:lpstr>Уровень рождаемость во всех развитых странах теперь ниже минимального уровня воспроизводства населения (2,1 ребенка на одну женщину)</vt:lpstr>
      <vt:lpstr>КОЛИЧЕСТВО ДЕТЕЙ В БЕЛОРУССКИХ СЕМЬЯХ</vt:lpstr>
      <vt:lpstr>По предварительным итогом переписи населения  в Республике Беларусь осталось 9489 тыс. человек. Нас стало меньше на 596 тыс. человек за последние 10 лет.</vt:lpstr>
      <vt:lpstr>Теперь население мира растет не за счет рождения детей, а за счет увеличения продолжительности жизни пожилых людей</vt:lpstr>
      <vt:lpstr>Слайд 23</vt:lpstr>
      <vt:lpstr>Лучше одна бабушка, но любимая!</vt:lpstr>
      <vt:lpstr>Резкое падение рождаемости стало возможным из-за использования </vt:lpstr>
      <vt:lpstr>Слайд 26</vt:lpstr>
      <vt:lpstr>Слайд 27</vt:lpstr>
      <vt:lpstr>В США во исполнение Закона о реформе социального обеспечения с 1996 г. начинается государственное финансирование и широкое внедрение программ просвещения молодежи, основанных исключительно на воздержании. </vt:lpstr>
      <vt:lpstr>Слайд 29</vt:lpstr>
      <vt:lpstr>ОПЫТ УГАНДЫ В БОРЬБЕ СО СПИДОМ</vt:lpstr>
      <vt:lpstr>ОПЫТ ДВУХ МОДЕЛЕЙ</vt:lpstr>
      <vt:lpstr>Количество случаев заболевания венерическими болезнями в год (США)</vt:lpstr>
      <vt:lpstr>Эффективность презерватива</vt:lpstr>
      <vt:lpstr>  Ложь о защитных свойствах презервативов является одной из главных причин распространения заболеваний, передающихся половым путем.      </vt:lpstr>
      <vt:lpstr>Использование презервативов, не дает защиты от заражения вирусом папилломы человека, который вызывает рак шейки матки.  Американский национальный институт здоровья, Совместное заявление по раку шейки матки, 1996.  Нет клинических подтверждений эффективности презерватива в качестве защиты от заражения сифилисом, герпесом и хламидиями.  Американский национальный институт здоровья, Национальный институт аллергических и инфекционных заболеваний и Департамент здравоохранения США, Workshop Summary, 2000. </vt:lpstr>
      <vt:lpstr>Лекарства от жизни</vt:lpstr>
      <vt:lpstr>Слайд 37</vt:lpstr>
      <vt:lpstr>Слайд 38</vt:lpstr>
      <vt:lpstr>Слайд 39</vt:lpstr>
      <vt:lpstr>Слайд 40</vt:lpstr>
      <vt:lpstr>Слайд 41</vt:lpstr>
      <vt:lpstr>Слайд 42</vt:lpstr>
      <vt:lpstr>СОДЕРЖАНИЕ ЭСТРАГЕНОВ В ТАБЛЕТКЕ</vt:lpstr>
      <vt:lpstr>Слайд 44</vt:lpstr>
      <vt:lpstr>Слайд 45</vt:lpstr>
      <vt:lpstr>Слайд 46</vt:lpstr>
      <vt:lpstr>Искусственное оплодотворение</vt:lpstr>
      <vt:lpstr>Количество разводов в Республике Беларусь около 60%</vt:lpstr>
      <vt:lpstr>ЕСТЕСТВЕННОМ ПЛАНИРОВАНИИ СЕМЬИ(ЕПС) ПРЕДСТАВЛЯЕТ СОБОЙ СТИЛЬ ЖИЗНИ СУПРУЖЕСКОЙ  ПАРЫ , В ОСНОВЕ КОТОРОГО ОТКРЫТОСТЬ ЖИЗНИ И УВАЖЕНИЯ ДОСТОИНСТВА ЧЕЛОВЕКА</vt:lpstr>
      <vt:lpstr>Слайд 50</vt:lpstr>
      <vt:lpstr>Слайд 51</vt:lpstr>
      <vt:lpstr>Слайд 52</vt:lpstr>
      <vt:lpstr>ЕЖЕДНЕВНОЕ МОЛИТВЕННОЕ СЛУЖЕНИЕ В АБОРТАРИИ </vt:lpstr>
      <vt:lpstr>Слайд 54</vt:lpstr>
      <vt:lpstr>СОЦИАЛЬНАЯ РЕКЛАМА О ВРЕДЕ АБОРТОВ И ДЕМОГРАФИЧЕСКИХ ПРОБЛЕМАХ </vt:lpstr>
      <vt:lpstr>Благотворительный фонд</vt:lpstr>
      <vt:lpstr>СПАСИБО  ЗА ВНИМАНИЕ www.prolife-belarus.org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Защита жизни и семьи:  ФАКТЫ </dc:title>
  <cp:lastModifiedBy>Admin</cp:lastModifiedBy>
  <cp:revision>25</cp:revision>
  <dcterms:modified xsi:type="dcterms:W3CDTF">2010-11-15T13:57:35Z</dcterms:modified>
</cp:coreProperties>
</file>